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footer1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5357D89" w14:textId="77777777" w:rsidR="00844593" w:rsidRPr="007B7131" w:rsidRDefault="00844593" w:rsidP="00844593">
      <w:pPr>
        <w:tabs>
          <w:tab w:val="left" w:pos="158"/>
        </w:tabs>
        <w:spacing w:after="0" w:line="240" w:lineRule="auto"/>
        <w:rPr>
          <w:rFonts w:ascii="Calibri" w:hAnsi="Calibri" w:cs="Arial"/>
          <w:sz w:val="18"/>
          <w:lang w:eastAsia="zh-CN"/>
        </w:rPr>
      </w:pPr>
    </w:p>
    <w:p w14:paraId="0E6DB991" w14:textId="77777777" w:rsidR="00093A5C" w:rsidRPr="00B64EAD" w:rsidRDefault="00093A5C" w:rsidP="00093A5C">
      <w:pPr>
        <w:pStyle w:val="ProductList-Body"/>
        <w:shd w:val="clear" w:color="auto" w:fill="00188F"/>
        <w:ind w:right="8640"/>
        <w:rPr>
          <w:rFonts w:asciiTheme="majorHAnsi" w:hAnsiTheme="majorHAnsi"/>
          <w:color w:val="FFFFFF" w:themeColor="background1"/>
          <w:sz w:val="32"/>
          <w:szCs w:val="32"/>
        </w:rPr>
      </w:pPr>
      <w:r w:rsidRPr="00B64EAD">
        <w:rPr>
          <w:rFonts w:asciiTheme="majorHAnsi" w:hAnsiTheme="majorHAnsi"/>
          <w:color w:val="FFFFFF" w:themeColor="background1"/>
          <w:sz w:val="32"/>
          <w:szCs w:val="32"/>
        </w:rPr>
        <w:tab/>
      </w:r>
    </w:p>
    <w:p w14:paraId="2274B61C" w14:textId="77777777" w:rsidR="00093A5C" w:rsidRPr="00C6148A" w:rsidRDefault="00093A5C" w:rsidP="00093A5C">
      <w:pPr>
        <w:pStyle w:val="ProductList-Body"/>
        <w:shd w:val="clear" w:color="auto" w:fill="00188F"/>
        <w:spacing w:after="900"/>
        <w:ind w:right="8640"/>
        <w:rPr>
          <w:rFonts w:asciiTheme="majorHAnsi" w:hAnsiTheme="majorHAnsi"/>
          <w:color w:val="FFFFFF" w:themeColor="background1"/>
          <w:sz w:val="32"/>
          <w:szCs w:val="32"/>
        </w:rPr>
      </w:pPr>
      <w:r w:rsidRPr="00B64EAD">
        <w:rPr>
          <w:rFonts w:asciiTheme="majorHAnsi" w:hAnsiTheme="majorHAnsi"/>
          <w:color w:val="FFFFFF" w:themeColor="background1"/>
          <w:sz w:val="32"/>
          <w:szCs w:val="32"/>
        </w:rPr>
        <w:tab/>
      </w:r>
      <w:r w:rsidRPr="00C6148A">
        <w:rPr>
          <w:rFonts w:asciiTheme="majorHAnsi" w:hAnsiTheme="majorHAnsi"/>
          <w:color w:val="FFFFFF" w:themeColor="background1"/>
          <w:sz w:val="32"/>
          <w:szCs w:val="32"/>
        </w:rPr>
        <w:t>21Vianet</w:t>
      </w:r>
    </w:p>
    <w:p w14:paraId="727B201E" w14:textId="77777777" w:rsidR="00093A5C" w:rsidRPr="00C6148A" w:rsidRDefault="00093A5C" w:rsidP="00093A5C">
      <w:pPr>
        <w:pStyle w:val="ProductList-Body"/>
        <w:shd w:val="clear" w:color="auto" w:fill="00188F"/>
        <w:ind w:right="8640"/>
        <w:rPr>
          <w:color w:val="FFFFFF" w:themeColor="background1"/>
        </w:rPr>
      </w:pPr>
    </w:p>
    <w:p w14:paraId="788C17D4" w14:textId="77777777" w:rsidR="00093A5C" w:rsidRPr="00C6148A" w:rsidRDefault="00093A5C" w:rsidP="00093A5C">
      <w:pPr>
        <w:pStyle w:val="ProductList-Body"/>
        <w:shd w:val="clear" w:color="auto" w:fill="0072C6"/>
        <w:ind w:right="1800"/>
        <w:rPr>
          <w:rFonts w:asciiTheme="majorHAnsi" w:hAnsiTheme="majorHAnsi"/>
          <w:color w:val="FFFFFF" w:themeColor="background1"/>
          <w:sz w:val="72"/>
          <w:szCs w:val="72"/>
        </w:rPr>
      </w:pPr>
    </w:p>
    <w:p w14:paraId="317B26D0" w14:textId="77777777" w:rsidR="00093A5C" w:rsidRPr="00C6148A" w:rsidRDefault="00093A5C" w:rsidP="00093A5C">
      <w:pPr>
        <w:pStyle w:val="ProductList-Body"/>
        <w:shd w:val="clear" w:color="auto" w:fill="0072C6"/>
        <w:tabs>
          <w:tab w:val="clear" w:pos="158"/>
          <w:tab w:val="left" w:pos="180"/>
        </w:tabs>
        <w:ind w:right="1800"/>
        <w:rPr>
          <w:rFonts w:asciiTheme="majorHAnsi" w:hAnsiTheme="majorHAnsi"/>
          <w:color w:val="FFFFFF" w:themeColor="background1"/>
          <w:sz w:val="72"/>
          <w:szCs w:val="72"/>
        </w:rPr>
      </w:pPr>
    </w:p>
    <w:p w14:paraId="6540C092" w14:textId="3F8EDE8A" w:rsidR="00093A5C" w:rsidRPr="00C17881" w:rsidRDefault="00093A5C" w:rsidP="00093A5C">
      <w:pPr>
        <w:shd w:val="clear" w:color="auto" w:fill="0072C6"/>
        <w:tabs>
          <w:tab w:val="left" w:pos="360"/>
        </w:tabs>
        <w:spacing w:after="0" w:line="240" w:lineRule="auto"/>
        <w:ind w:right="1800" w:firstLineChars="50" w:firstLine="360"/>
        <w:rPr>
          <w:rFonts w:ascii="Calibri Light" w:eastAsia="Calibri" w:hAnsi="Calibri Light" w:cs="Arial"/>
          <w:color w:val="FFFFFF"/>
          <w:sz w:val="72"/>
          <w:szCs w:val="72"/>
        </w:rPr>
      </w:pPr>
      <w:r w:rsidRPr="00C17881">
        <w:rPr>
          <w:rFonts w:ascii="Calibri Light" w:eastAsia="Calibri" w:hAnsi="Calibri Light" w:cs="Arial"/>
          <w:color w:val="FFFFFF"/>
          <w:sz w:val="72"/>
          <w:szCs w:val="72"/>
        </w:rPr>
        <w:t xml:space="preserve">21Vianet Online Services </w:t>
      </w:r>
      <w:r w:rsidRPr="00C17881">
        <w:rPr>
          <w:rFonts w:ascii="Calibri Light" w:eastAsia="Calibri" w:hAnsi="Calibri Light" w:cs="Arial"/>
          <w:color w:val="FFFFFF"/>
          <w:sz w:val="72"/>
          <w:szCs w:val="72"/>
        </w:rPr>
        <w:tab/>
        <w:t>Data Protection Addendum</w:t>
      </w:r>
    </w:p>
    <w:p w14:paraId="002894CF" w14:textId="44895B5F" w:rsidR="00093A5C" w:rsidRPr="003D3B20" w:rsidRDefault="00093A5C" w:rsidP="00093A5C">
      <w:pPr>
        <w:shd w:val="clear" w:color="auto" w:fill="0072C6"/>
        <w:tabs>
          <w:tab w:val="left" w:pos="360"/>
        </w:tabs>
        <w:spacing w:after="0" w:line="240" w:lineRule="auto"/>
        <w:ind w:right="1800"/>
        <w:rPr>
          <w:rFonts w:ascii="Calibri Light" w:eastAsia="Calibri" w:hAnsi="Calibri Light" w:cs="Arial"/>
          <w:color w:val="FFFFFF"/>
          <w:sz w:val="56"/>
          <w:szCs w:val="56"/>
        </w:rPr>
      </w:pPr>
      <w:r w:rsidRPr="00C17881">
        <w:rPr>
          <w:rFonts w:ascii="Calibri Light" w:eastAsia="Calibri" w:hAnsi="Calibri Light" w:cs="Arial"/>
          <w:color w:val="FFFFFF"/>
          <w:sz w:val="72"/>
          <w:szCs w:val="72"/>
        </w:rPr>
        <w:tab/>
      </w:r>
      <w:r w:rsidRPr="003D3B20">
        <w:rPr>
          <w:rFonts w:ascii="Calibri Light" w:eastAsia="Calibri" w:hAnsi="Calibri Light" w:cs="Arial"/>
          <w:color w:val="FFFFFF"/>
          <w:sz w:val="28"/>
          <w:szCs w:val="28"/>
        </w:rPr>
        <w:t xml:space="preserve">Last updated </w:t>
      </w:r>
      <w:r w:rsidR="003D3B20" w:rsidRPr="003D3B20">
        <w:rPr>
          <w:rFonts w:ascii="Calibri Light" w:eastAsia="Calibri" w:hAnsi="Calibri Light" w:cs="Arial"/>
          <w:color w:val="FFFFFF"/>
          <w:sz w:val="28"/>
          <w:szCs w:val="28"/>
        </w:rPr>
        <w:t>January 15</w:t>
      </w:r>
      <w:r w:rsidRPr="003D3B20">
        <w:rPr>
          <w:rFonts w:ascii="Calibri Light" w:eastAsia="Calibri" w:hAnsi="Calibri Light" w:cs="Arial"/>
          <w:color w:val="FFFFFF"/>
          <w:sz w:val="28"/>
          <w:szCs w:val="28"/>
        </w:rPr>
        <w:t>, 202</w:t>
      </w:r>
      <w:r w:rsidR="007B7131" w:rsidRPr="003D3B20">
        <w:rPr>
          <w:rFonts w:ascii="Calibri Light" w:eastAsia="Calibri" w:hAnsi="Calibri Light" w:cs="Arial"/>
          <w:color w:val="FFFFFF"/>
          <w:sz w:val="28"/>
          <w:szCs w:val="28"/>
        </w:rPr>
        <w:t>2</w:t>
      </w:r>
    </w:p>
    <w:p w14:paraId="20497718" w14:textId="26781AF0" w:rsidR="00093A5C" w:rsidRPr="003D3B20" w:rsidRDefault="00093A5C" w:rsidP="00093A5C">
      <w:pPr>
        <w:pStyle w:val="ProductList-Body"/>
        <w:shd w:val="clear" w:color="auto" w:fill="0072C6"/>
        <w:tabs>
          <w:tab w:val="clear" w:pos="158"/>
          <w:tab w:val="left" w:pos="360"/>
        </w:tabs>
        <w:ind w:right="1800"/>
        <w:rPr>
          <w:rFonts w:asciiTheme="majorHAnsi" w:hAnsiTheme="majorHAnsi"/>
          <w:color w:val="FFFFFF" w:themeColor="background1"/>
          <w:sz w:val="56"/>
          <w:szCs w:val="56"/>
        </w:rPr>
      </w:pPr>
      <w:r w:rsidRPr="003D3B20">
        <w:rPr>
          <w:rFonts w:ascii="Calibri Light" w:eastAsia="Calibri" w:hAnsi="Calibri Light" w:cs="Arial"/>
          <w:color w:val="FFFFFF"/>
          <w:sz w:val="28"/>
          <w:szCs w:val="28"/>
        </w:rPr>
        <w:t xml:space="preserve">     These commitments are binding on 21Vianet as of</w:t>
      </w:r>
      <w:r w:rsidR="00C16E9A" w:rsidRPr="003D3B20">
        <w:rPr>
          <w:rFonts w:ascii="Calibri Light" w:eastAsia="Calibri" w:hAnsi="Calibri Light" w:cs="Arial"/>
          <w:color w:val="FFFFFF"/>
          <w:sz w:val="28"/>
          <w:szCs w:val="28"/>
        </w:rPr>
        <w:t xml:space="preserve"> </w:t>
      </w:r>
      <w:r w:rsidR="003D3B20" w:rsidRPr="003D3B20">
        <w:rPr>
          <w:rFonts w:ascii="Calibri Light" w:eastAsia="Calibri" w:hAnsi="Calibri Light" w:cs="Arial"/>
          <w:color w:val="FFFFFF"/>
          <w:sz w:val="28"/>
          <w:szCs w:val="28"/>
        </w:rPr>
        <w:t>January 15</w:t>
      </w:r>
      <w:r w:rsidRPr="003D3B20">
        <w:rPr>
          <w:rFonts w:ascii="Calibri Light" w:eastAsia="Calibri" w:hAnsi="Calibri Light" w:cs="Arial"/>
          <w:color w:val="FFFFFF"/>
          <w:sz w:val="28"/>
          <w:szCs w:val="28"/>
        </w:rPr>
        <w:t>, 202</w:t>
      </w:r>
      <w:r w:rsidR="007B7131" w:rsidRPr="003D3B20">
        <w:rPr>
          <w:rFonts w:ascii="Calibri Light" w:eastAsia="Calibri" w:hAnsi="Calibri Light" w:cs="Arial"/>
          <w:color w:val="FFFFFF"/>
          <w:sz w:val="28"/>
          <w:szCs w:val="28"/>
        </w:rPr>
        <w:t>2</w:t>
      </w:r>
      <w:r w:rsidRPr="003D3B20">
        <w:rPr>
          <w:rFonts w:ascii="Calibri Light" w:eastAsia="Calibri" w:hAnsi="Calibri Light" w:cs="Arial"/>
          <w:color w:val="FFFFFF"/>
          <w:sz w:val="28"/>
          <w:szCs w:val="28"/>
        </w:rPr>
        <w:t>.</w:t>
      </w:r>
    </w:p>
    <w:p w14:paraId="3D6A986E" w14:textId="77777777" w:rsidR="00093A5C" w:rsidRPr="00C6148A" w:rsidRDefault="00093A5C" w:rsidP="00093A5C">
      <w:pPr>
        <w:pStyle w:val="ProductList-Body"/>
        <w:shd w:val="clear" w:color="auto" w:fill="0072C6"/>
        <w:tabs>
          <w:tab w:val="clear" w:pos="158"/>
          <w:tab w:val="left" w:pos="360"/>
        </w:tabs>
        <w:ind w:right="1800"/>
        <w:rPr>
          <w:rFonts w:asciiTheme="majorHAnsi" w:hAnsiTheme="majorHAnsi"/>
          <w:color w:val="FFFFFF" w:themeColor="background1"/>
          <w:sz w:val="48"/>
          <w:szCs w:val="48"/>
        </w:rPr>
      </w:pPr>
    </w:p>
    <w:p w14:paraId="101DC272" w14:textId="77777777" w:rsidR="00844593" w:rsidRPr="00C17881" w:rsidRDefault="00844593" w:rsidP="00844593">
      <w:pPr>
        <w:tabs>
          <w:tab w:val="left" w:pos="158"/>
        </w:tabs>
        <w:spacing w:after="0" w:line="240" w:lineRule="auto"/>
        <w:rPr>
          <w:rFonts w:ascii="Calibri" w:eastAsia="Calibri" w:hAnsi="Calibri" w:cs="Arial"/>
          <w:sz w:val="18"/>
        </w:rPr>
        <w:sectPr w:rsidR="00844593" w:rsidRPr="00C17881" w:rsidSect="00844593">
          <w:headerReference w:type="default" r:id="rId12"/>
          <w:footerReference w:type="default" r:id="rId13"/>
          <w:headerReference w:type="first" r:id="rId14"/>
          <w:footerReference w:type="first" r:id="rId15"/>
          <w:pgSz w:w="12240" w:h="15840"/>
          <w:pgMar w:top="720" w:right="720" w:bottom="1440" w:left="720" w:header="720" w:footer="720" w:gutter="0"/>
          <w:cols w:space="720"/>
          <w:titlePg/>
          <w:docGrid w:linePitch="360"/>
        </w:sectPr>
      </w:pPr>
    </w:p>
    <w:p w14:paraId="1E536CD9" w14:textId="7F7E4F9E" w:rsidR="00844593" w:rsidRDefault="00844593" w:rsidP="00BE78EF">
      <w:pPr>
        <w:rPr>
          <w:rFonts w:ascii="Calibri Light" w:eastAsia="Calibri" w:hAnsi="Calibri Light" w:cs="Arial"/>
          <w:b/>
          <w:sz w:val="40"/>
          <w:szCs w:val="40"/>
        </w:rPr>
      </w:pPr>
      <w:bookmarkStart w:id="0" w:name="TableofContents"/>
      <w:r w:rsidRPr="00C17881">
        <w:rPr>
          <w:rFonts w:ascii="Calibri Light" w:eastAsia="Calibri" w:hAnsi="Calibri Light" w:cs="Arial"/>
          <w:b/>
          <w:sz w:val="40"/>
          <w:szCs w:val="40"/>
        </w:rPr>
        <w:lastRenderedPageBreak/>
        <w:t>Table of Contents</w:t>
      </w:r>
    </w:p>
    <w:p w14:paraId="6462629D" w14:textId="77777777" w:rsidR="005C47BE" w:rsidRPr="00586E9D" w:rsidRDefault="005C47BE" w:rsidP="008C1D09">
      <w:pPr>
        <w:pStyle w:val="TOC1"/>
        <w:sectPr w:rsidR="005C47BE" w:rsidRPr="00586E9D" w:rsidSect="005E0E5C">
          <w:headerReference w:type="default" r:id="rId16"/>
          <w:footerReference w:type="default" r:id="rId17"/>
          <w:headerReference w:type="first" r:id="rId18"/>
          <w:footerReference w:type="first" r:id="rId19"/>
          <w:pgSz w:w="12240" w:h="15840"/>
          <w:pgMar w:top="1440" w:right="720" w:bottom="1440" w:left="720" w:header="720" w:footer="720" w:gutter="0"/>
          <w:cols w:space="720"/>
          <w:docGrid w:linePitch="360"/>
        </w:sectPr>
      </w:pPr>
    </w:p>
    <w:p w14:paraId="5D95D860" w14:textId="63D810BD" w:rsidR="006F133C" w:rsidRDefault="008656CE">
      <w:pPr>
        <w:pStyle w:val="TOC1"/>
        <w:rPr>
          <w:b w:val="0"/>
          <w:caps w:val="0"/>
          <w:noProof/>
          <w:sz w:val="22"/>
          <w:lang w:eastAsia="zh-CN"/>
        </w:rPr>
      </w:pPr>
      <w:r>
        <w:rPr>
          <w:rFonts w:ascii="Calibri Light" w:hAnsi="Calibri Light"/>
          <w:sz w:val="40"/>
        </w:rPr>
        <w:fldChar w:fldCharType="begin"/>
      </w:r>
      <w:r>
        <w:rPr>
          <w:rFonts w:ascii="Calibri Light" w:eastAsia="Calibri" w:hAnsi="Calibri Light" w:cs="Arial"/>
          <w:sz w:val="40"/>
          <w:szCs w:val="40"/>
        </w:rPr>
        <w:instrText xml:space="preserve"> TOC \o "1-2" \h \z \u </w:instrText>
      </w:r>
      <w:r>
        <w:rPr>
          <w:rFonts w:ascii="Calibri Light" w:hAnsi="Calibri Light"/>
          <w:sz w:val="40"/>
        </w:rPr>
        <w:fldChar w:fldCharType="separate"/>
      </w:r>
      <w:hyperlink w:anchor="_Toc92899346" w:history="1">
        <w:r w:rsidR="006F133C" w:rsidRPr="00023DAF">
          <w:rPr>
            <w:rStyle w:val="Hyperlink"/>
            <w:rFonts w:eastAsia="Calibri" w:cs="Arial"/>
            <w:noProof/>
          </w:rPr>
          <w:t>Introduction</w:t>
        </w:r>
        <w:r w:rsidR="006F133C">
          <w:rPr>
            <w:noProof/>
            <w:webHidden/>
          </w:rPr>
          <w:tab/>
        </w:r>
        <w:r w:rsidR="006F133C">
          <w:rPr>
            <w:noProof/>
            <w:webHidden/>
          </w:rPr>
          <w:fldChar w:fldCharType="begin"/>
        </w:r>
        <w:r w:rsidR="006F133C">
          <w:rPr>
            <w:noProof/>
            <w:webHidden/>
          </w:rPr>
          <w:instrText xml:space="preserve"> PAGEREF _Toc92899346 \h </w:instrText>
        </w:r>
        <w:r w:rsidR="006F133C">
          <w:rPr>
            <w:noProof/>
            <w:webHidden/>
          </w:rPr>
        </w:r>
        <w:r w:rsidR="006F133C">
          <w:rPr>
            <w:noProof/>
            <w:webHidden/>
          </w:rPr>
          <w:fldChar w:fldCharType="separate"/>
        </w:r>
        <w:r w:rsidR="006F133C">
          <w:rPr>
            <w:noProof/>
            <w:webHidden/>
          </w:rPr>
          <w:t>3</w:t>
        </w:r>
        <w:r w:rsidR="006F133C">
          <w:rPr>
            <w:noProof/>
            <w:webHidden/>
          </w:rPr>
          <w:fldChar w:fldCharType="end"/>
        </w:r>
      </w:hyperlink>
    </w:p>
    <w:p w14:paraId="589AB384" w14:textId="011AA7E3" w:rsidR="006F133C" w:rsidRDefault="002610B0">
      <w:pPr>
        <w:pStyle w:val="TOC2"/>
        <w:tabs>
          <w:tab w:val="right" w:leader="dot" w:pos="5030"/>
        </w:tabs>
        <w:rPr>
          <w:b w:val="0"/>
          <w:smallCaps w:val="0"/>
          <w:noProof/>
          <w:sz w:val="22"/>
          <w:lang w:eastAsia="zh-CN"/>
        </w:rPr>
      </w:pPr>
      <w:hyperlink w:anchor="_Toc92899347" w:history="1">
        <w:r w:rsidR="006F133C" w:rsidRPr="00023DAF">
          <w:rPr>
            <w:rStyle w:val="Hyperlink"/>
            <w:rFonts w:ascii="Calibri" w:eastAsia="Calibri" w:hAnsi="Calibri" w:cs="Arial"/>
            <w:noProof/>
          </w:rPr>
          <w:t>Applicable DPA Terms and Updates</w:t>
        </w:r>
        <w:r w:rsidR="006F133C">
          <w:rPr>
            <w:noProof/>
            <w:webHidden/>
          </w:rPr>
          <w:tab/>
        </w:r>
        <w:r w:rsidR="006F133C">
          <w:rPr>
            <w:noProof/>
            <w:webHidden/>
          </w:rPr>
          <w:fldChar w:fldCharType="begin"/>
        </w:r>
        <w:r w:rsidR="006F133C">
          <w:rPr>
            <w:noProof/>
            <w:webHidden/>
          </w:rPr>
          <w:instrText xml:space="preserve"> PAGEREF _Toc92899347 \h </w:instrText>
        </w:r>
        <w:r w:rsidR="006F133C">
          <w:rPr>
            <w:noProof/>
            <w:webHidden/>
          </w:rPr>
        </w:r>
        <w:r w:rsidR="006F133C">
          <w:rPr>
            <w:noProof/>
            <w:webHidden/>
          </w:rPr>
          <w:fldChar w:fldCharType="separate"/>
        </w:r>
        <w:r w:rsidR="006F133C">
          <w:rPr>
            <w:noProof/>
            <w:webHidden/>
          </w:rPr>
          <w:t>3</w:t>
        </w:r>
        <w:r w:rsidR="006F133C">
          <w:rPr>
            <w:noProof/>
            <w:webHidden/>
          </w:rPr>
          <w:fldChar w:fldCharType="end"/>
        </w:r>
      </w:hyperlink>
    </w:p>
    <w:p w14:paraId="41E5A439" w14:textId="5A7E55EC" w:rsidR="006F133C" w:rsidRDefault="002610B0">
      <w:pPr>
        <w:pStyle w:val="TOC2"/>
        <w:tabs>
          <w:tab w:val="right" w:leader="dot" w:pos="5030"/>
        </w:tabs>
        <w:rPr>
          <w:b w:val="0"/>
          <w:smallCaps w:val="0"/>
          <w:noProof/>
          <w:sz w:val="22"/>
          <w:lang w:eastAsia="zh-CN"/>
        </w:rPr>
      </w:pPr>
      <w:hyperlink w:anchor="_Toc92899348" w:history="1">
        <w:r w:rsidR="006F133C" w:rsidRPr="00023DAF">
          <w:rPr>
            <w:rStyle w:val="Hyperlink"/>
            <w:rFonts w:ascii="Calibri" w:eastAsia="Calibri" w:hAnsi="Calibri" w:cs="Arial"/>
            <w:noProof/>
          </w:rPr>
          <w:t>Electronic Notices</w:t>
        </w:r>
        <w:r w:rsidR="006F133C">
          <w:rPr>
            <w:noProof/>
            <w:webHidden/>
          </w:rPr>
          <w:tab/>
        </w:r>
        <w:r w:rsidR="006F133C">
          <w:rPr>
            <w:noProof/>
            <w:webHidden/>
          </w:rPr>
          <w:fldChar w:fldCharType="begin"/>
        </w:r>
        <w:r w:rsidR="006F133C">
          <w:rPr>
            <w:noProof/>
            <w:webHidden/>
          </w:rPr>
          <w:instrText xml:space="preserve"> PAGEREF _Toc92899348 \h </w:instrText>
        </w:r>
        <w:r w:rsidR="006F133C">
          <w:rPr>
            <w:noProof/>
            <w:webHidden/>
          </w:rPr>
        </w:r>
        <w:r w:rsidR="006F133C">
          <w:rPr>
            <w:noProof/>
            <w:webHidden/>
          </w:rPr>
          <w:fldChar w:fldCharType="separate"/>
        </w:r>
        <w:r w:rsidR="006F133C">
          <w:rPr>
            <w:noProof/>
            <w:webHidden/>
          </w:rPr>
          <w:t>3</w:t>
        </w:r>
        <w:r w:rsidR="006F133C">
          <w:rPr>
            <w:noProof/>
            <w:webHidden/>
          </w:rPr>
          <w:fldChar w:fldCharType="end"/>
        </w:r>
      </w:hyperlink>
    </w:p>
    <w:p w14:paraId="21D9ED4F" w14:textId="5F8BC5D4" w:rsidR="006F133C" w:rsidRDefault="002610B0">
      <w:pPr>
        <w:pStyle w:val="TOC2"/>
        <w:tabs>
          <w:tab w:val="right" w:leader="dot" w:pos="5030"/>
        </w:tabs>
        <w:rPr>
          <w:b w:val="0"/>
          <w:smallCaps w:val="0"/>
          <w:noProof/>
          <w:sz w:val="22"/>
          <w:lang w:eastAsia="zh-CN"/>
        </w:rPr>
      </w:pPr>
      <w:hyperlink w:anchor="_Toc92899349" w:history="1">
        <w:r w:rsidR="006F133C" w:rsidRPr="00023DAF">
          <w:rPr>
            <w:rStyle w:val="Hyperlink"/>
            <w:rFonts w:ascii="Calibri" w:eastAsia="Calibri" w:hAnsi="Calibri" w:cs="Arial"/>
            <w:noProof/>
          </w:rPr>
          <w:t>Prior Versions</w:t>
        </w:r>
        <w:r w:rsidR="006F133C">
          <w:rPr>
            <w:noProof/>
            <w:webHidden/>
          </w:rPr>
          <w:tab/>
        </w:r>
        <w:r w:rsidR="006F133C">
          <w:rPr>
            <w:noProof/>
            <w:webHidden/>
          </w:rPr>
          <w:fldChar w:fldCharType="begin"/>
        </w:r>
        <w:r w:rsidR="006F133C">
          <w:rPr>
            <w:noProof/>
            <w:webHidden/>
          </w:rPr>
          <w:instrText xml:space="preserve"> PAGEREF _Toc92899349 \h </w:instrText>
        </w:r>
        <w:r w:rsidR="006F133C">
          <w:rPr>
            <w:noProof/>
            <w:webHidden/>
          </w:rPr>
        </w:r>
        <w:r w:rsidR="006F133C">
          <w:rPr>
            <w:noProof/>
            <w:webHidden/>
          </w:rPr>
          <w:fldChar w:fldCharType="separate"/>
        </w:r>
        <w:r w:rsidR="006F133C">
          <w:rPr>
            <w:noProof/>
            <w:webHidden/>
          </w:rPr>
          <w:t>3</w:t>
        </w:r>
        <w:r w:rsidR="006F133C">
          <w:rPr>
            <w:noProof/>
            <w:webHidden/>
          </w:rPr>
          <w:fldChar w:fldCharType="end"/>
        </w:r>
      </w:hyperlink>
    </w:p>
    <w:p w14:paraId="4071B7EE" w14:textId="088FC7C4" w:rsidR="006F133C" w:rsidRDefault="002610B0">
      <w:pPr>
        <w:pStyle w:val="TOC1"/>
        <w:rPr>
          <w:b w:val="0"/>
          <w:caps w:val="0"/>
          <w:noProof/>
          <w:sz w:val="22"/>
          <w:lang w:eastAsia="zh-CN"/>
        </w:rPr>
      </w:pPr>
      <w:hyperlink w:anchor="_Toc92899350" w:history="1">
        <w:r w:rsidR="006F133C" w:rsidRPr="00023DAF">
          <w:rPr>
            <w:rStyle w:val="Hyperlink"/>
            <w:rFonts w:eastAsia="Calibri" w:cs="Arial"/>
            <w:noProof/>
          </w:rPr>
          <w:t>Definitions</w:t>
        </w:r>
        <w:r w:rsidR="006F133C">
          <w:rPr>
            <w:noProof/>
            <w:webHidden/>
          </w:rPr>
          <w:tab/>
        </w:r>
        <w:r w:rsidR="006F133C">
          <w:rPr>
            <w:noProof/>
            <w:webHidden/>
          </w:rPr>
          <w:fldChar w:fldCharType="begin"/>
        </w:r>
        <w:r w:rsidR="006F133C">
          <w:rPr>
            <w:noProof/>
            <w:webHidden/>
          </w:rPr>
          <w:instrText xml:space="preserve"> PAGEREF _Toc92899350 \h </w:instrText>
        </w:r>
        <w:r w:rsidR="006F133C">
          <w:rPr>
            <w:noProof/>
            <w:webHidden/>
          </w:rPr>
        </w:r>
        <w:r w:rsidR="006F133C">
          <w:rPr>
            <w:noProof/>
            <w:webHidden/>
          </w:rPr>
          <w:fldChar w:fldCharType="separate"/>
        </w:r>
        <w:r w:rsidR="006F133C">
          <w:rPr>
            <w:noProof/>
            <w:webHidden/>
          </w:rPr>
          <w:t>4</w:t>
        </w:r>
        <w:r w:rsidR="006F133C">
          <w:rPr>
            <w:noProof/>
            <w:webHidden/>
          </w:rPr>
          <w:fldChar w:fldCharType="end"/>
        </w:r>
      </w:hyperlink>
    </w:p>
    <w:p w14:paraId="65AA0332" w14:textId="5E1C9AE5" w:rsidR="006F133C" w:rsidRDefault="002610B0">
      <w:pPr>
        <w:pStyle w:val="TOC1"/>
        <w:rPr>
          <w:b w:val="0"/>
          <w:caps w:val="0"/>
          <w:noProof/>
          <w:sz w:val="22"/>
          <w:lang w:eastAsia="zh-CN"/>
        </w:rPr>
      </w:pPr>
      <w:hyperlink w:anchor="_Toc92899351" w:history="1">
        <w:r w:rsidR="006F133C" w:rsidRPr="00023DAF">
          <w:rPr>
            <w:rStyle w:val="Hyperlink"/>
            <w:rFonts w:eastAsia="Calibri" w:cs="Arial"/>
            <w:noProof/>
          </w:rPr>
          <w:t>General Terms</w:t>
        </w:r>
        <w:r w:rsidR="006F133C">
          <w:rPr>
            <w:noProof/>
            <w:webHidden/>
          </w:rPr>
          <w:tab/>
        </w:r>
        <w:r w:rsidR="006F133C">
          <w:rPr>
            <w:noProof/>
            <w:webHidden/>
          </w:rPr>
          <w:fldChar w:fldCharType="begin"/>
        </w:r>
        <w:r w:rsidR="006F133C">
          <w:rPr>
            <w:noProof/>
            <w:webHidden/>
          </w:rPr>
          <w:instrText xml:space="preserve"> PAGEREF _Toc92899351 \h </w:instrText>
        </w:r>
        <w:r w:rsidR="006F133C">
          <w:rPr>
            <w:noProof/>
            <w:webHidden/>
          </w:rPr>
        </w:r>
        <w:r w:rsidR="006F133C">
          <w:rPr>
            <w:noProof/>
            <w:webHidden/>
          </w:rPr>
          <w:fldChar w:fldCharType="separate"/>
        </w:r>
        <w:r w:rsidR="006F133C">
          <w:rPr>
            <w:noProof/>
            <w:webHidden/>
          </w:rPr>
          <w:t>5</w:t>
        </w:r>
        <w:r w:rsidR="006F133C">
          <w:rPr>
            <w:noProof/>
            <w:webHidden/>
          </w:rPr>
          <w:fldChar w:fldCharType="end"/>
        </w:r>
      </w:hyperlink>
    </w:p>
    <w:p w14:paraId="464977EB" w14:textId="42FD373A" w:rsidR="006F133C" w:rsidRDefault="002610B0">
      <w:pPr>
        <w:pStyle w:val="TOC2"/>
        <w:tabs>
          <w:tab w:val="right" w:leader="dot" w:pos="5030"/>
        </w:tabs>
        <w:rPr>
          <w:b w:val="0"/>
          <w:smallCaps w:val="0"/>
          <w:noProof/>
          <w:sz w:val="22"/>
          <w:lang w:eastAsia="zh-CN"/>
        </w:rPr>
      </w:pPr>
      <w:hyperlink w:anchor="_Toc92899352" w:history="1">
        <w:r w:rsidR="006F133C" w:rsidRPr="00023DAF">
          <w:rPr>
            <w:rStyle w:val="Hyperlink"/>
            <w:rFonts w:ascii="Calibri" w:eastAsia="Calibri" w:hAnsi="Calibri" w:cs="Arial"/>
            <w:noProof/>
          </w:rPr>
          <w:t>Compliance with Laws</w:t>
        </w:r>
        <w:r w:rsidR="006F133C">
          <w:rPr>
            <w:noProof/>
            <w:webHidden/>
          </w:rPr>
          <w:tab/>
        </w:r>
        <w:r w:rsidR="006F133C">
          <w:rPr>
            <w:noProof/>
            <w:webHidden/>
          </w:rPr>
          <w:fldChar w:fldCharType="begin"/>
        </w:r>
        <w:r w:rsidR="006F133C">
          <w:rPr>
            <w:noProof/>
            <w:webHidden/>
          </w:rPr>
          <w:instrText xml:space="preserve"> PAGEREF _Toc92899352 \h </w:instrText>
        </w:r>
        <w:r w:rsidR="006F133C">
          <w:rPr>
            <w:noProof/>
            <w:webHidden/>
          </w:rPr>
        </w:r>
        <w:r w:rsidR="006F133C">
          <w:rPr>
            <w:noProof/>
            <w:webHidden/>
          </w:rPr>
          <w:fldChar w:fldCharType="separate"/>
        </w:r>
        <w:r w:rsidR="006F133C">
          <w:rPr>
            <w:noProof/>
            <w:webHidden/>
          </w:rPr>
          <w:t>5</w:t>
        </w:r>
        <w:r w:rsidR="006F133C">
          <w:rPr>
            <w:noProof/>
            <w:webHidden/>
          </w:rPr>
          <w:fldChar w:fldCharType="end"/>
        </w:r>
      </w:hyperlink>
    </w:p>
    <w:p w14:paraId="0B8A5BA6" w14:textId="02A1B66C" w:rsidR="006F133C" w:rsidRDefault="002610B0">
      <w:pPr>
        <w:pStyle w:val="TOC1"/>
        <w:rPr>
          <w:b w:val="0"/>
          <w:caps w:val="0"/>
          <w:noProof/>
          <w:sz w:val="22"/>
          <w:lang w:eastAsia="zh-CN"/>
        </w:rPr>
      </w:pPr>
      <w:hyperlink w:anchor="_Toc92899353" w:history="1">
        <w:r w:rsidR="006F133C" w:rsidRPr="00023DAF">
          <w:rPr>
            <w:rStyle w:val="Hyperlink"/>
            <w:rFonts w:eastAsia="Calibri" w:cs="Arial"/>
            <w:noProof/>
          </w:rPr>
          <w:t>Data Protection Terms</w:t>
        </w:r>
        <w:r w:rsidR="006F133C">
          <w:rPr>
            <w:noProof/>
            <w:webHidden/>
          </w:rPr>
          <w:tab/>
        </w:r>
        <w:r w:rsidR="006F133C">
          <w:rPr>
            <w:noProof/>
            <w:webHidden/>
          </w:rPr>
          <w:fldChar w:fldCharType="begin"/>
        </w:r>
        <w:r w:rsidR="006F133C">
          <w:rPr>
            <w:noProof/>
            <w:webHidden/>
          </w:rPr>
          <w:instrText xml:space="preserve"> PAGEREF _Toc92899353 \h </w:instrText>
        </w:r>
        <w:r w:rsidR="006F133C">
          <w:rPr>
            <w:noProof/>
            <w:webHidden/>
          </w:rPr>
        </w:r>
        <w:r w:rsidR="006F133C">
          <w:rPr>
            <w:noProof/>
            <w:webHidden/>
          </w:rPr>
          <w:fldChar w:fldCharType="separate"/>
        </w:r>
        <w:r w:rsidR="006F133C">
          <w:rPr>
            <w:noProof/>
            <w:webHidden/>
          </w:rPr>
          <w:t>5</w:t>
        </w:r>
        <w:r w:rsidR="006F133C">
          <w:rPr>
            <w:noProof/>
            <w:webHidden/>
          </w:rPr>
          <w:fldChar w:fldCharType="end"/>
        </w:r>
      </w:hyperlink>
    </w:p>
    <w:p w14:paraId="55EAAAA6" w14:textId="577477B7" w:rsidR="006F133C" w:rsidRDefault="002610B0">
      <w:pPr>
        <w:pStyle w:val="TOC2"/>
        <w:tabs>
          <w:tab w:val="right" w:leader="dot" w:pos="5030"/>
        </w:tabs>
        <w:rPr>
          <w:b w:val="0"/>
          <w:smallCaps w:val="0"/>
          <w:noProof/>
          <w:sz w:val="22"/>
          <w:lang w:eastAsia="zh-CN"/>
        </w:rPr>
      </w:pPr>
      <w:hyperlink w:anchor="_Toc92899354" w:history="1">
        <w:r w:rsidR="006F133C" w:rsidRPr="00023DAF">
          <w:rPr>
            <w:rStyle w:val="Hyperlink"/>
            <w:rFonts w:ascii="Calibri" w:eastAsia="Calibri" w:hAnsi="Calibri" w:cs="Arial"/>
            <w:noProof/>
          </w:rPr>
          <w:t>Scope</w:t>
        </w:r>
        <w:r w:rsidR="006F133C">
          <w:rPr>
            <w:noProof/>
            <w:webHidden/>
          </w:rPr>
          <w:tab/>
        </w:r>
        <w:r w:rsidR="006F133C">
          <w:rPr>
            <w:noProof/>
            <w:webHidden/>
          </w:rPr>
          <w:fldChar w:fldCharType="begin"/>
        </w:r>
        <w:r w:rsidR="006F133C">
          <w:rPr>
            <w:noProof/>
            <w:webHidden/>
          </w:rPr>
          <w:instrText xml:space="preserve"> PAGEREF _Toc92899354 \h </w:instrText>
        </w:r>
        <w:r w:rsidR="006F133C">
          <w:rPr>
            <w:noProof/>
            <w:webHidden/>
          </w:rPr>
        </w:r>
        <w:r w:rsidR="006F133C">
          <w:rPr>
            <w:noProof/>
            <w:webHidden/>
          </w:rPr>
          <w:fldChar w:fldCharType="separate"/>
        </w:r>
        <w:r w:rsidR="006F133C">
          <w:rPr>
            <w:noProof/>
            <w:webHidden/>
          </w:rPr>
          <w:t>5</w:t>
        </w:r>
        <w:r w:rsidR="006F133C">
          <w:rPr>
            <w:noProof/>
            <w:webHidden/>
          </w:rPr>
          <w:fldChar w:fldCharType="end"/>
        </w:r>
      </w:hyperlink>
    </w:p>
    <w:p w14:paraId="26A176C0" w14:textId="3F519C95" w:rsidR="006F133C" w:rsidRDefault="002610B0">
      <w:pPr>
        <w:pStyle w:val="TOC2"/>
        <w:tabs>
          <w:tab w:val="right" w:leader="dot" w:pos="5030"/>
        </w:tabs>
        <w:rPr>
          <w:b w:val="0"/>
          <w:smallCaps w:val="0"/>
          <w:noProof/>
          <w:sz w:val="22"/>
          <w:lang w:eastAsia="zh-CN"/>
        </w:rPr>
      </w:pPr>
      <w:hyperlink w:anchor="_Toc92899355" w:history="1">
        <w:r w:rsidR="006F133C" w:rsidRPr="00023DAF">
          <w:rPr>
            <w:rStyle w:val="Hyperlink"/>
            <w:rFonts w:ascii="Calibri" w:eastAsia="Calibri" w:hAnsi="Calibri" w:cs="Arial"/>
            <w:noProof/>
          </w:rPr>
          <w:t>Nature of Data Processing; Ownership</w:t>
        </w:r>
        <w:r w:rsidR="006F133C">
          <w:rPr>
            <w:noProof/>
            <w:webHidden/>
          </w:rPr>
          <w:tab/>
        </w:r>
        <w:r w:rsidR="006F133C">
          <w:rPr>
            <w:noProof/>
            <w:webHidden/>
          </w:rPr>
          <w:fldChar w:fldCharType="begin"/>
        </w:r>
        <w:r w:rsidR="006F133C">
          <w:rPr>
            <w:noProof/>
            <w:webHidden/>
          </w:rPr>
          <w:instrText xml:space="preserve"> PAGEREF _Toc92899355 \h </w:instrText>
        </w:r>
        <w:r w:rsidR="006F133C">
          <w:rPr>
            <w:noProof/>
            <w:webHidden/>
          </w:rPr>
        </w:r>
        <w:r w:rsidR="006F133C">
          <w:rPr>
            <w:noProof/>
            <w:webHidden/>
          </w:rPr>
          <w:fldChar w:fldCharType="separate"/>
        </w:r>
        <w:r w:rsidR="006F133C">
          <w:rPr>
            <w:noProof/>
            <w:webHidden/>
          </w:rPr>
          <w:t>5</w:t>
        </w:r>
        <w:r w:rsidR="006F133C">
          <w:rPr>
            <w:noProof/>
            <w:webHidden/>
          </w:rPr>
          <w:fldChar w:fldCharType="end"/>
        </w:r>
      </w:hyperlink>
    </w:p>
    <w:p w14:paraId="1B55726D" w14:textId="5E84D552" w:rsidR="006F133C" w:rsidRDefault="002610B0">
      <w:pPr>
        <w:pStyle w:val="TOC2"/>
        <w:tabs>
          <w:tab w:val="right" w:leader="dot" w:pos="5030"/>
        </w:tabs>
        <w:rPr>
          <w:b w:val="0"/>
          <w:smallCaps w:val="0"/>
          <w:noProof/>
          <w:sz w:val="22"/>
          <w:lang w:eastAsia="zh-CN"/>
        </w:rPr>
      </w:pPr>
      <w:hyperlink w:anchor="_Toc92899356" w:history="1">
        <w:r w:rsidR="006F133C" w:rsidRPr="00023DAF">
          <w:rPr>
            <w:rStyle w:val="Hyperlink"/>
            <w:rFonts w:ascii="Calibri" w:eastAsia="Calibri" w:hAnsi="Calibri" w:cs="Arial"/>
            <w:noProof/>
          </w:rPr>
          <w:t>Disclosure of Processed Data</w:t>
        </w:r>
        <w:r w:rsidR="006F133C">
          <w:rPr>
            <w:noProof/>
            <w:webHidden/>
          </w:rPr>
          <w:tab/>
        </w:r>
        <w:r w:rsidR="006F133C">
          <w:rPr>
            <w:noProof/>
            <w:webHidden/>
          </w:rPr>
          <w:fldChar w:fldCharType="begin"/>
        </w:r>
        <w:r w:rsidR="006F133C">
          <w:rPr>
            <w:noProof/>
            <w:webHidden/>
          </w:rPr>
          <w:instrText xml:space="preserve"> PAGEREF _Toc92899356 \h </w:instrText>
        </w:r>
        <w:r w:rsidR="006F133C">
          <w:rPr>
            <w:noProof/>
            <w:webHidden/>
          </w:rPr>
        </w:r>
        <w:r w:rsidR="006F133C">
          <w:rPr>
            <w:noProof/>
            <w:webHidden/>
          </w:rPr>
          <w:fldChar w:fldCharType="separate"/>
        </w:r>
        <w:r w:rsidR="006F133C">
          <w:rPr>
            <w:noProof/>
            <w:webHidden/>
          </w:rPr>
          <w:t>6</w:t>
        </w:r>
        <w:r w:rsidR="006F133C">
          <w:rPr>
            <w:noProof/>
            <w:webHidden/>
          </w:rPr>
          <w:fldChar w:fldCharType="end"/>
        </w:r>
      </w:hyperlink>
    </w:p>
    <w:p w14:paraId="38138ECC" w14:textId="59810464" w:rsidR="006F133C" w:rsidRDefault="002610B0">
      <w:pPr>
        <w:pStyle w:val="TOC2"/>
        <w:tabs>
          <w:tab w:val="right" w:leader="dot" w:pos="5030"/>
        </w:tabs>
        <w:rPr>
          <w:b w:val="0"/>
          <w:smallCaps w:val="0"/>
          <w:noProof/>
          <w:sz w:val="22"/>
          <w:lang w:eastAsia="zh-CN"/>
        </w:rPr>
      </w:pPr>
      <w:hyperlink w:anchor="_Toc92899357" w:history="1">
        <w:r w:rsidR="006F133C" w:rsidRPr="00023DAF">
          <w:rPr>
            <w:rStyle w:val="Hyperlink"/>
            <w:rFonts w:ascii="Calibri" w:eastAsia="Calibri" w:hAnsi="Calibri" w:cs="Arial"/>
            <w:noProof/>
          </w:rPr>
          <w:t>Processing of Personal Data</w:t>
        </w:r>
        <w:r w:rsidR="006F133C">
          <w:rPr>
            <w:noProof/>
            <w:webHidden/>
          </w:rPr>
          <w:tab/>
        </w:r>
        <w:r w:rsidR="006F133C">
          <w:rPr>
            <w:noProof/>
            <w:webHidden/>
          </w:rPr>
          <w:fldChar w:fldCharType="begin"/>
        </w:r>
        <w:r w:rsidR="006F133C">
          <w:rPr>
            <w:noProof/>
            <w:webHidden/>
          </w:rPr>
          <w:instrText xml:space="preserve"> PAGEREF _Toc92899357 \h </w:instrText>
        </w:r>
        <w:r w:rsidR="006F133C">
          <w:rPr>
            <w:noProof/>
            <w:webHidden/>
          </w:rPr>
        </w:r>
        <w:r w:rsidR="006F133C">
          <w:rPr>
            <w:noProof/>
            <w:webHidden/>
          </w:rPr>
          <w:fldChar w:fldCharType="separate"/>
        </w:r>
        <w:r w:rsidR="006F133C">
          <w:rPr>
            <w:noProof/>
            <w:webHidden/>
          </w:rPr>
          <w:t>6</w:t>
        </w:r>
        <w:r w:rsidR="006F133C">
          <w:rPr>
            <w:noProof/>
            <w:webHidden/>
          </w:rPr>
          <w:fldChar w:fldCharType="end"/>
        </w:r>
      </w:hyperlink>
    </w:p>
    <w:p w14:paraId="615A01B9" w14:textId="03684636" w:rsidR="006F133C" w:rsidRDefault="002610B0">
      <w:pPr>
        <w:pStyle w:val="TOC2"/>
        <w:tabs>
          <w:tab w:val="right" w:leader="dot" w:pos="5030"/>
        </w:tabs>
        <w:rPr>
          <w:b w:val="0"/>
          <w:smallCaps w:val="0"/>
          <w:noProof/>
          <w:sz w:val="22"/>
          <w:lang w:eastAsia="zh-CN"/>
        </w:rPr>
      </w:pPr>
      <w:hyperlink w:anchor="_Toc92899358" w:history="1">
        <w:r w:rsidR="006F133C" w:rsidRPr="00023DAF">
          <w:rPr>
            <w:rStyle w:val="Hyperlink"/>
            <w:rFonts w:ascii="Calibri" w:eastAsia="Calibri" w:hAnsi="Calibri" w:cs="Arial"/>
            <w:noProof/>
          </w:rPr>
          <w:t>Data Security</w:t>
        </w:r>
        <w:r w:rsidR="006F133C">
          <w:rPr>
            <w:noProof/>
            <w:webHidden/>
          </w:rPr>
          <w:tab/>
        </w:r>
        <w:r w:rsidR="006F133C">
          <w:rPr>
            <w:noProof/>
            <w:webHidden/>
          </w:rPr>
          <w:fldChar w:fldCharType="begin"/>
        </w:r>
        <w:r w:rsidR="006F133C">
          <w:rPr>
            <w:noProof/>
            <w:webHidden/>
          </w:rPr>
          <w:instrText xml:space="preserve"> PAGEREF _Toc92899358 \h </w:instrText>
        </w:r>
        <w:r w:rsidR="006F133C">
          <w:rPr>
            <w:noProof/>
            <w:webHidden/>
          </w:rPr>
        </w:r>
        <w:r w:rsidR="006F133C">
          <w:rPr>
            <w:noProof/>
            <w:webHidden/>
          </w:rPr>
          <w:fldChar w:fldCharType="separate"/>
        </w:r>
        <w:r w:rsidR="006F133C">
          <w:rPr>
            <w:noProof/>
            <w:webHidden/>
          </w:rPr>
          <w:t>8</w:t>
        </w:r>
        <w:r w:rsidR="006F133C">
          <w:rPr>
            <w:noProof/>
            <w:webHidden/>
          </w:rPr>
          <w:fldChar w:fldCharType="end"/>
        </w:r>
      </w:hyperlink>
    </w:p>
    <w:p w14:paraId="5500F956" w14:textId="3709C427" w:rsidR="006F133C" w:rsidRDefault="002610B0">
      <w:pPr>
        <w:pStyle w:val="TOC2"/>
        <w:tabs>
          <w:tab w:val="right" w:leader="dot" w:pos="5030"/>
        </w:tabs>
        <w:rPr>
          <w:b w:val="0"/>
          <w:smallCaps w:val="0"/>
          <w:noProof/>
          <w:sz w:val="22"/>
          <w:lang w:eastAsia="zh-CN"/>
        </w:rPr>
      </w:pPr>
      <w:hyperlink w:anchor="_Toc92899359" w:history="1">
        <w:r w:rsidR="006F133C" w:rsidRPr="00023DAF">
          <w:rPr>
            <w:rStyle w:val="Hyperlink"/>
            <w:rFonts w:ascii="Calibri" w:eastAsia="Calibri" w:hAnsi="Calibri" w:cs="Arial"/>
            <w:noProof/>
          </w:rPr>
          <w:t>Security Incident Notification</w:t>
        </w:r>
        <w:r w:rsidR="006F133C">
          <w:rPr>
            <w:noProof/>
            <w:webHidden/>
          </w:rPr>
          <w:tab/>
        </w:r>
        <w:r w:rsidR="006F133C">
          <w:rPr>
            <w:noProof/>
            <w:webHidden/>
          </w:rPr>
          <w:fldChar w:fldCharType="begin"/>
        </w:r>
        <w:r w:rsidR="006F133C">
          <w:rPr>
            <w:noProof/>
            <w:webHidden/>
          </w:rPr>
          <w:instrText xml:space="preserve"> PAGEREF _Toc92899359 \h </w:instrText>
        </w:r>
        <w:r w:rsidR="006F133C">
          <w:rPr>
            <w:noProof/>
            <w:webHidden/>
          </w:rPr>
        </w:r>
        <w:r w:rsidR="006F133C">
          <w:rPr>
            <w:noProof/>
            <w:webHidden/>
          </w:rPr>
          <w:fldChar w:fldCharType="separate"/>
        </w:r>
        <w:r w:rsidR="006F133C">
          <w:rPr>
            <w:noProof/>
            <w:webHidden/>
          </w:rPr>
          <w:t>8</w:t>
        </w:r>
        <w:r w:rsidR="006F133C">
          <w:rPr>
            <w:noProof/>
            <w:webHidden/>
          </w:rPr>
          <w:fldChar w:fldCharType="end"/>
        </w:r>
      </w:hyperlink>
    </w:p>
    <w:p w14:paraId="216A3DFF" w14:textId="6397E716" w:rsidR="006F133C" w:rsidRDefault="002610B0">
      <w:pPr>
        <w:pStyle w:val="TOC2"/>
        <w:tabs>
          <w:tab w:val="right" w:leader="dot" w:pos="5030"/>
        </w:tabs>
        <w:rPr>
          <w:b w:val="0"/>
          <w:smallCaps w:val="0"/>
          <w:noProof/>
          <w:sz w:val="22"/>
          <w:lang w:eastAsia="zh-CN"/>
        </w:rPr>
      </w:pPr>
      <w:hyperlink w:anchor="_Toc92899360" w:history="1">
        <w:r w:rsidR="006F133C" w:rsidRPr="00023DAF">
          <w:rPr>
            <w:rStyle w:val="Hyperlink"/>
            <w:rFonts w:ascii="Calibri" w:eastAsia="Calibri" w:hAnsi="Calibri" w:cs="Arial"/>
            <w:noProof/>
          </w:rPr>
          <w:t>Data Location</w:t>
        </w:r>
        <w:r w:rsidR="006F133C">
          <w:rPr>
            <w:noProof/>
            <w:webHidden/>
          </w:rPr>
          <w:tab/>
        </w:r>
        <w:r w:rsidR="006F133C">
          <w:rPr>
            <w:noProof/>
            <w:webHidden/>
          </w:rPr>
          <w:fldChar w:fldCharType="begin"/>
        </w:r>
        <w:r w:rsidR="006F133C">
          <w:rPr>
            <w:noProof/>
            <w:webHidden/>
          </w:rPr>
          <w:instrText xml:space="preserve"> PAGEREF _Toc92899360 \h </w:instrText>
        </w:r>
        <w:r w:rsidR="006F133C">
          <w:rPr>
            <w:noProof/>
            <w:webHidden/>
          </w:rPr>
        </w:r>
        <w:r w:rsidR="006F133C">
          <w:rPr>
            <w:noProof/>
            <w:webHidden/>
          </w:rPr>
          <w:fldChar w:fldCharType="separate"/>
        </w:r>
        <w:r w:rsidR="006F133C">
          <w:rPr>
            <w:noProof/>
            <w:webHidden/>
          </w:rPr>
          <w:t>9</w:t>
        </w:r>
        <w:r w:rsidR="006F133C">
          <w:rPr>
            <w:noProof/>
            <w:webHidden/>
          </w:rPr>
          <w:fldChar w:fldCharType="end"/>
        </w:r>
      </w:hyperlink>
    </w:p>
    <w:p w14:paraId="03D92CBE" w14:textId="08CF0CDE" w:rsidR="006F133C" w:rsidRDefault="002610B0">
      <w:pPr>
        <w:pStyle w:val="TOC2"/>
        <w:tabs>
          <w:tab w:val="right" w:leader="dot" w:pos="5030"/>
        </w:tabs>
        <w:rPr>
          <w:b w:val="0"/>
          <w:smallCaps w:val="0"/>
          <w:noProof/>
          <w:sz w:val="22"/>
          <w:lang w:eastAsia="zh-CN"/>
        </w:rPr>
      </w:pPr>
      <w:hyperlink w:anchor="_Toc92899361" w:history="1">
        <w:r w:rsidR="006F133C" w:rsidRPr="00023DAF">
          <w:rPr>
            <w:rStyle w:val="Hyperlink"/>
            <w:rFonts w:ascii="Calibri" w:eastAsia="Calibri" w:hAnsi="Calibri" w:cs="Arial"/>
            <w:noProof/>
          </w:rPr>
          <w:t>Data Retention and Deletion</w:t>
        </w:r>
        <w:r w:rsidR="006F133C">
          <w:rPr>
            <w:noProof/>
            <w:webHidden/>
          </w:rPr>
          <w:tab/>
        </w:r>
        <w:r w:rsidR="006F133C">
          <w:rPr>
            <w:noProof/>
            <w:webHidden/>
          </w:rPr>
          <w:fldChar w:fldCharType="begin"/>
        </w:r>
        <w:r w:rsidR="006F133C">
          <w:rPr>
            <w:noProof/>
            <w:webHidden/>
          </w:rPr>
          <w:instrText xml:space="preserve"> PAGEREF _Toc92899361 \h </w:instrText>
        </w:r>
        <w:r w:rsidR="006F133C">
          <w:rPr>
            <w:noProof/>
            <w:webHidden/>
          </w:rPr>
        </w:r>
        <w:r w:rsidR="006F133C">
          <w:rPr>
            <w:noProof/>
            <w:webHidden/>
          </w:rPr>
          <w:fldChar w:fldCharType="separate"/>
        </w:r>
        <w:r w:rsidR="006F133C">
          <w:rPr>
            <w:noProof/>
            <w:webHidden/>
          </w:rPr>
          <w:t>9</w:t>
        </w:r>
        <w:r w:rsidR="006F133C">
          <w:rPr>
            <w:noProof/>
            <w:webHidden/>
          </w:rPr>
          <w:fldChar w:fldCharType="end"/>
        </w:r>
      </w:hyperlink>
    </w:p>
    <w:p w14:paraId="3D9624FA" w14:textId="7B8998C2" w:rsidR="006F133C" w:rsidRDefault="002610B0">
      <w:pPr>
        <w:pStyle w:val="TOC2"/>
        <w:tabs>
          <w:tab w:val="right" w:leader="dot" w:pos="5030"/>
        </w:tabs>
        <w:rPr>
          <w:b w:val="0"/>
          <w:smallCaps w:val="0"/>
          <w:noProof/>
          <w:sz w:val="22"/>
          <w:lang w:eastAsia="zh-CN"/>
        </w:rPr>
      </w:pPr>
      <w:hyperlink w:anchor="_Toc92899362" w:history="1">
        <w:r w:rsidR="006F133C" w:rsidRPr="00023DAF">
          <w:rPr>
            <w:rStyle w:val="Hyperlink"/>
            <w:rFonts w:ascii="Calibri" w:eastAsia="Calibri" w:hAnsi="Calibri" w:cs="Arial"/>
            <w:noProof/>
          </w:rPr>
          <w:t>Processor Confidentiality Commitment</w:t>
        </w:r>
        <w:r w:rsidR="006F133C">
          <w:rPr>
            <w:noProof/>
            <w:webHidden/>
          </w:rPr>
          <w:tab/>
        </w:r>
        <w:r w:rsidR="006F133C">
          <w:rPr>
            <w:noProof/>
            <w:webHidden/>
          </w:rPr>
          <w:fldChar w:fldCharType="begin"/>
        </w:r>
        <w:r w:rsidR="006F133C">
          <w:rPr>
            <w:noProof/>
            <w:webHidden/>
          </w:rPr>
          <w:instrText xml:space="preserve"> PAGEREF _Toc92899362 \h </w:instrText>
        </w:r>
        <w:r w:rsidR="006F133C">
          <w:rPr>
            <w:noProof/>
            <w:webHidden/>
          </w:rPr>
        </w:r>
        <w:r w:rsidR="006F133C">
          <w:rPr>
            <w:noProof/>
            <w:webHidden/>
          </w:rPr>
          <w:fldChar w:fldCharType="separate"/>
        </w:r>
        <w:r w:rsidR="006F133C">
          <w:rPr>
            <w:noProof/>
            <w:webHidden/>
          </w:rPr>
          <w:t>9</w:t>
        </w:r>
        <w:r w:rsidR="006F133C">
          <w:rPr>
            <w:noProof/>
            <w:webHidden/>
          </w:rPr>
          <w:fldChar w:fldCharType="end"/>
        </w:r>
      </w:hyperlink>
    </w:p>
    <w:p w14:paraId="44156E40" w14:textId="5767B450" w:rsidR="006F133C" w:rsidRDefault="002610B0">
      <w:pPr>
        <w:pStyle w:val="TOC2"/>
        <w:tabs>
          <w:tab w:val="right" w:leader="dot" w:pos="5030"/>
        </w:tabs>
        <w:rPr>
          <w:b w:val="0"/>
          <w:smallCaps w:val="0"/>
          <w:noProof/>
          <w:sz w:val="22"/>
          <w:lang w:eastAsia="zh-CN"/>
        </w:rPr>
      </w:pPr>
      <w:hyperlink w:anchor="_Toc92899363" w:history="1">
        <w:r w:rsidR="006F133C" w:rsidRPr="00023DAF">
          <w:rPr>
            <w:rStyle w:val="Hyperlink"/>
            <w:rFonts w:ascii="Calibri" w:eastAsia="Calibri" w:hAnsi="Calibri" w:cs="Arial"/>
            <w:noProof/>
          </w:rPr>
          <w:t>Notice and Controls on use of Subprocessors</w:t>
        </w:r>
        <w:r w:rsidR="006F133C">
          <w:rPr>
            <w:noProof/>
            <w:webHidden/>
          </w:rPr>
          <w:tab/>
        </w:r>
        <w:r w:rsidR="006F133C">
          <w:rPr>
            <w:noProof/>
            <w:webHidden/>
          </w:rPr>
          <w:fldChar w:fldCharType="begin"/>
        </w:r>
        <w:r w:rsidR="006F133C">
          <w:rPr>
            <w:noProof/>
            <w:webHidden/>
          </w:rPr>
          <w:instrText xml:space="preserve"> PAGEREF _Toc92899363 \h </w:instrText>
        </w:r>
        <w:r w:rsidR="006F133C">
          <w:rPr>
            <w:noProof/>
            <w:webHidden/>
          </w:rPr>
        </w:r>
        <w:r w:rsidR="006F133C">
          <w:rPr>
            <w:noProof/>
            <w:webHidden/>
          </w:rPr>
          <w:fldChar w:fldCharType="separate"/>
        </w:r>
        <w:r w:rsidR="006F133C">
          <w:rPr>
            <w:noProof/>
            <w:webHidden/>
          </w:rPr>
          <w:t>9</w:t>
        </w:r>
        <w:r w:rsidR="006F133C">
          <w:rPr>
            <w:noProof/>
            <w:webHidden/>
          </w:rPr>
          <w:fldChar w:fldCharType="end"/>
        </w:r>
      </w:hyperlink>
    </w:p>
    <w:p w14:paraId="05336884" w14:textId="7EE0E8DA" w:rsidR="006F133C" w:rsidRDefault="002610B0">
      <w:pPr>
        <w:pStyle w:val="TOC2"/>
        <w:tabs>
          <w:tab w:val="right" w:leader="dot" w:pos="5030"/>
        </w:tabs>
        <w:rPr>
          <w:b w:val="0"/>
          <w:smallCaps w:val="0"/>
          <w:noProof/>
          <w:sz w:val="22"/>
          <w:lang w:eastAsia="zh-CN"/>
        </w:rPr>
      </w:pPr>
      <w:hyperlink w:anchor="_Toc92899364" w:history="1">
        <w:r w:rsidR="006F133C" w:rsidRPr="00023DAF">
          <w:rPr>
            <w:rStyle w:val="Hyperlink"/>
            <w:rFonts w:ascii="Calibri" w:eastAsia="Calibri" w:hAnsi="Calibri" w:cs="Arial"/>
            <w:noProof/>
            <w:lang w:eastAsia="zh-CN"/>
          </w:rPr>
          <w:t>Sensitive Personal Data</w:t>
        </w:r>
        <w:r w:rsidR="006F133C">
          <w:rPr>
            <w:noProof/>
            <w:webHidden/>
          </w:rPr>
          <w:tab/>
        </w:r>
        <w:r w:rsidR="006F133C">
          <w:rPr>
            <w:noProof/>
            <w:webHidden/>
          </w:rPr>
          <w:fldChar w:fldCharType="begin"/>
        </w:r>
        <w:r w:rsidR="006F133C">
          <w:rPr>
            <w:noProof/>
            <w:webHidden/>
          </w:rPr>
          <w:instrText xml:space="preserve"> PAGEREF _Toc92899364 \h </w:instrText>
        </w:r>
        <w:r w:rsidR="006F133C">
          <w:rPr>
            <w:noProof/>
            <w:webHidden/>
          </w:rPr>
        </w:r>
        <w:r w:rsidR="006F133C">
          <w:rPr>
            <w:noProof/>
            <w:webHidden/>
          </w:rPr>
          <w:fldChar w:fldCharType="separate"/>
        </w:r>
        <w:r w:rsidR="006F133C">
          <w:rPr>
            <w:noProof/>
            <w:webHidden/>
          </w:rPr>
          <w:t>10</w:t>
        </w:r>
        <w:r w:rsidR="006F133C">
          <w:rPr>
            <w:noProof/>
            <w:webHidden/>
          </w:rPr>
          <w:fldChar w:fldCharType="end"/>
        </w:r>
      </w:hyperlink>
    </w:p>
    <w:p w14:paraId="203D4C93" w14:textId="46D4621B" w:rsidR="006F133C" w:rsidRDefault="002610B0">
      <w:pPr>
        <w:pStyle w:val="TOC2"/>
        <w:tabs>
          <w:tab w:val="right" w:leader="dot" w:pos="5030"/>
        </w:tabs>
        <w:rPr>
          <w:b w:val="0"/>
          <w:smallCaps w:val="0"/>
          <w:noProof/>
          <w:sz w:val="22"/>
          <w:lang w:eastAsia="zh-CN"/>
        </w:rPr>
      </w:pPr>
      <w:hyperlink w:anchor="_Toc92899365" w:history="1">
        <w:r w:rsidR="006F133C" w:rsidRPr="00023DAF">
          <w:rPr>
            <w:rStyle w:val="Hyperlink"/>
            <w:rFonts w:ascii="Calibri" w:eastAsia="Calibri" w:hAnsi="Calibri" w:cs="Arial"/>
            <w:noProof/>
          </w:rPr>
          <w:t>How to Contact 21Vianet</w:t>
        </w:r>
        <w:r w:rsidR="006F133C">
          <w:rPr>
            <w:noProof/>
            <w:webHidden/>
          </w:rPr>
          <w:tab/>
        </w:r>
        <w:r w:rsidR="006F133C">
          <w:rPr>
            <w:noProof/>
            <w:webHidden/>
          </w:rPr>
          <w:fldChar w:fldCharType="begin"/>
        </w:r>
        <w:r w:rsidR="006F133C">
          <w:rPr>
            <w:noProof/>
            <w:webHidden/>
          </w:rPr>
          <w:instrText xml:space="preserve"> PAGEREF _Toc92899365 \h </w:instrText>
        </w:r>
        <w:r w:rsidR="006F133C">
          <w:rPr>
            <w:noProof/>
            <w:webHidden/>
          </w:rPr>
        </w:r>
        <w:r w:rsidR="006F133C">
          <w:rPr>
            <w:noProof/>
            <w:webHidden/>
          </w:rPr>
          <w:fldChar w:fldCharType="separate"/>
        </w:r>
        <w:r w:rsidR="006F133C">
          <w:rPr>
            <w:noProof/>
            <w:webHidden/>
          </w:rPr>
          <w:t>10</w:t>
        </w:r>
        <w:r w:rsidR="006F133C">
          <w:rPr>
            <w:noProof/>
            <w:webHidden/>
          </w:rPr>
          <w:fldChar w:fldCharType="end"/>
        </w:r>
      </w:hyperlink>
    </w:p>
    <w:p w14:paraId="6AAF54DA" w14:textId="46ACD4DD" w:rsidR="006F133C" w:rsidRDefault="002610B0">
      <w:pPr>
        <w:pStyle w:val="TOC1"/>
        <w:rPr>
          <w:b w:val="0"/>
          <w:caps w:val="0"/>
          <w:noProof/>
          <w:sz w:val="22"/>
          <w:lang w:eastAsia="zh-CN"/>
        </w:rPr>
      </w:pPr>
      <w:hyperlink w:anchor="_Toc92899366" w:history="1">
        <w:r w:rsidR="006F133C" w:rsidRPr="00023DAF">
          <w:rPr>
            <w:rStyle w:val="Hyperlink"/>
            <w:rFonts w:eastAsia="Calibri" w:cs="Arial"/>
            <w:noProof/>
          </w:rPr>
          <w:t>Appendix A – Security Measures</w:t>
        </w:r>
        <w:r w:rsidR="006F133C">
          <w:rPr>
            <w:noProof/>
            <w:webHidden/>
          </w:rPr>
          <w:tab/>
        </w:r>
        <w:r w:rsidR="006F133C">
          <w:rPr>
            <w:noProof/>
            <w:webHidden/>
          </w:rPr>
          <w:fldChar w:fldCharType="begin"/>
        </w:r>
        <w:r w:rsidR="006F133C">
          <w:rPr>
            <w:noProof/>
            <w:webHidden/>
          </w:rPr>
          <w:instrText xml:space="preserve"> PAGEREF _Toc92899366 \h </w:instrText>
        </w:r>
        <w:r w:rsidR="006F133C">
          <w:rPr>
            <w:noProof/>
            <w:webHidden/>
          </w:rPr>
        </w:r>
        <w:r w:rsidR="006F133C">
          <w:rPr>
            <w:noProof/>
            <w:webHidden/>
          </w:rPr>
          <w:fldChar w:fldCharType="separate"/>
        </w:r>
        <w:r w:rsidR="006F133C">
          <w:rPr>
            <w:noProof/>
            <w:webHidden/>
          </w:rPr>
          <w:t>11</w:t>
        </w:r>
        <w:r w:rsidR="006F133C">
          <w:rPr>
            <w:noProof/>
            <w:webHidden/>
          </w:rPr>
          <w:fldChar w:fldCharType="end"/>
        </w:r>
      </w:hyperlink>
    </w:p>
    <w:p w14:paraId="63572AE6" w14:textId="7A1977E0" w:rsidR="006F133C" w:rsidRDefault="002610B0">
      <w:pPr>
        <w:pStyle w:val="TOC1"/>
        <w:rPr>
          <w:b w:val="0"/>
          <w:caps w:val="0"/>
          <w:noProof/>
          <w:sz w:val="22"/>
          <w:lang w:eastAsia="zh-CN"/>
        </w:rPr>
      </w:pPr>
      <w:hyperlink w:anchor="_Toc92899367" w:history="1">
        <w:r w:rsidR="006F133C" w:rsidRPr="00023DAF">
          <w:rPr>
            <w:rStyle w:val="Hyperlink"/>
            <w:rFonts w:eastAsia="Calibri" w:cs="Arial"/>
            <w:noProof/>
          </w:rPr>
          <w:t xml:space="preserve">Appendix B – Data Subjects and Categories of </w:t>
        </w:r>
        <w:r w:rsidR="006F133C" w:rsidRPr="00023DAF">
          <w:rPr>
            <w:rStyle w:val="Hyperlink"/>
            <w:rFonts w:eastAsia="Calibri" w:cs="Arial"/>
            <w:noProof/>
            <w:lang w:eastAsia="zh-CN"/>
          </w:rPr>
          <w:t>Personal Data</w:t>
        </w:r>
        <w:r w:rsidR="006F133C">
          <w:rPr>
            <w:noProof/>
            <w:webHidden/>
          </w:rPr>
          <w:tab/>
        </w:r>
        <w:r w:rsidR="006F133C">
          <w:rPr>
            <w:noProof/>
            <w:webHidden/>
          </w:rPr>
          <w:fldChar w:fldCharType="begin"/>
        </w:r>
        <w:r w:rsidR="006F133C">
          <w:rPr>
            <w:noProof/>
            <w:webHidden/>
          </w:rPr>
          <w:instrText xml:space="preserve"> PAGEREF _Toc92899367 \h </w:instrText>
        </w:r>
        <w:r w:rsidR="006F133C">
          <w:rPr>
            <w:noProof/>
            <w:webHidden/>
          </w:rPr>
        </w:r>
        <w:r w:rsidR="006F133C">
          <w:rPr>
            <w:noProof/>
            <w:webHidden/>
          </w:rPr>
          <w:fldChar w:fldCharType="separate"/>
        </w:r>
        <w:r w:rsidR="006F133C">
          <w:rPr>
            <w:noProof/>
            <w:webHidden/>
          </w:rPr>
          <w:t>14</w:t>
        </w:r>
        <w:r w:rsidR="006F133C">
          <w:rPr>
            <w:noProof/>
            <w:webHidden/>
          </w:rPr>
          <w:fldChar w:fldCharType="end"/>
        </w:r>
      </w:hyperlink>
    </w:p>
    <w:p w14:paraId="2215B57D" w14:textId="33A8BB22" w:rsidR="006F133C" w:rsidRDefault="002610B0">
      <w:pPr>
        <w:pStyle w:val="TOC1"/>
        <w:rPr>
          <w:b w:val="0"/>
          <w:caps w:val="0"/>
          <w:noProof/>
          <w:sz w:val="22"/>
          <w:lang w:eastAsia="zh-CN"/>
        </w:rPr>
      </w:pPr>
      <w:hyperlink w:anchor="_Toc92899368" w:history="1">
        <w:r w:rsidR="006F133C" w:rsidRPr="00023DAF">
          <w:rPr>
            <w:rStyle w:val="Hyperlink"/>
            <w:rFonts w:eastAsia="Calibri" w:cs="Arial"/>
            <w:noProof/>
          </w:rPr>
          <w:t>Appendix C - Additional</w:t>
        </w:r>
        <w:r w:rsidR="006F133C" w:rsidRPr="00023DAF">
          <w:rPr>
            <w:rStyle w:val="Hyperlink"/>
            <w:rFonts w:ascii="Calibri" w:eastAsia="Calibri" w:hAnsi="Calibri" w:cs="Arial"/>
            <w:bCs/>
            <w:noProof/>
          </w:rPr>
          <w:t xml:space="preserve"> </w:t>
        </w:r>
        <w:r w:rsidR="006F133C" w:rsidRPr="00023DAF">
          <w:rPr>
            <w:rStyle w:val="Hyperlink"/>
            <w:rFonts w:eastAsia="Calibri" w:cs="Arial"/>
            <w:noProof/>
          </w:rPr>
          <w:t>Safeguards Addendum</w:t>
        </w:r>
        <w:r w:rsidR="006F133C">
          <w:rPr>
            <w:noProof/>
            <w:webHidden/>
          </w:rPr>
          <w:tab/>
        </w:r>
        <w:r w:rsidR="006F133C">
          <w:rPr>
            <w:noProof/>
            <w:webHidden/>
          </w:rPr>
          <w:fldChar w:fldCharType="begin"/>
        </w:r>
        <w:r w:rsidR="006F133C">
          <w:rPr>
            <w:noProof/>
            <w:webHidden/>
          </w:rPr>
          <w:instrText xml:space="preserve"> PAGEREF _Toc92899368 \h </w:instrText>
        </w:r>
        <w:r w:rsidR="006F133C">
          <w:rPr>
            <w:noProof/>
            <w:webHidden/>
          </w:rPr>
        </w:r>
        <w:r w:rsidR="006F133C">
          <w:rPr>
            <w:noProof/>
            <w:webHidden/>
          </w:rPr>
          <w:fldChar w:fldCharType="separate"/>
        </w:r>
        <w:r w:rsidR="006F133C">
          <w:rPr>
            <w:noProof/>
            <w:webHidden/>
          </w:rPr>
          <w:t>16</w:t>
        </w:r>
        <w:r w:rsidR="006F133C">
          <w:rPr>
            <w:noProof/>
            <w:webHidden/>
          </w:rPr>
          <w:fldChar w:fldCharType="end"/>
        </w:r>
      </w:hyperlink>
    </w:p>
    <w:p w14:paraId="35E04085" w14:textId="113DDE1F" w:rsidR="006F133C" w:rsidRDefault="002610B0">
      <w:pPr>
        <w:pStyle w:val="TOC1"/>
        <w:rPr>
          <w:b w:val="0"/>
          <w:caps w:val="0"/>
          <w:noProof/>
          <w:sz w:val="22"/>
          <w:lang w:eastAsia="zh-CN"/>
        </w:rPr>
      </w:pPr>
      <w:hyperlink w:anchor="_Toc92899369" w:history="1">
        <w:r w:rsidR="006F133C" w:rsidRPr="00023DAF">
          <w:rPr>
            <w:rStyle w:val="Hyperlink"/>
            <w:rFonts w:eastAsia="Calibri" w:cs="Arial"/>
            <w:noProof/>
          </w:rPr>
          <w:t>Attachment 1 – The 2010 Standard Contractual Clauses (Processors)</w:t>
        </w:r>
        <w:r w:rsidR="006F133C">
          <w:rPr>
            <w:noProof/>
            <w:webHidden/>
          </w:rPr>
          <w:tab/>
        </w:r>
        <w:r w:rsidR="006F133C">
          <w:rPr>
            <w:noProof/>
            <w:webHidden/>
          </w:rPr>
          <w:fldChar w:fldCharType="begin"/>
        </w:r>
        <w:r w:rsidR="006F133C">
          <w:rPr>
            <w:noProof/>
            <w:webHidden/>
          </w:rPr>
          <w:instrText xml:space="preserve"> PAGEREF _Toc92899369 \h </w:instrText>
        </w:r>
        <w:r w:rsidR="006F133C">
          <w:rPr>
            <w:noProof/>
            <w:webHidden/>
          </w:rPr>
        </w:r>
        <w:r w:rsidR="006F133C">
          <w:rPr>
            <w:noProof/>
            <w:webHidden/>
          </w:rPr>
          <w:fldChar w:fldCharType="separate"/>
        </w:r>
        <w:r w:rsidR="006F133C">
          <w:rPr>
            <w:noProof/>
            <w:webHidden/>
          </w:rPr>
          <w:t>17</w:t>
        </w:r>
        <w:r w:rsidR="006F133C">
          <w:rPr>
            <w:noProof/>
            <w:webHidden/>
          </w:rPr>
          <w:fldChar w:fldCharType="end"/>
        </w:r>
      </w:hyperlink>
    </w:p>
    <w:p w14:paraId="77180C6C" w14:textId="61D57A22" w:rsidR="006F133C" w:rsidRDefault="002610B0">
      <w:pPr>
        <w:pStyle w:val="TOC1"/>
        <w:rPr>
          <w:b w:val="0"/>
          <w:caps w:val="0"/>
          <w:noProof/>
          <w:sz w:val="22"/>
          <w:lang w:eastAsia="zh-CN"/>
        </w:rPr>
      </w:pPr>
      <w:hyperlink w:anchor="_Toc92899370" w:history="1">
        <w:r w:rsidR="006F133C" w:rsidRPr="00023DAF">
          <w:rPr>
            <w:rStyle w:val="Hyperlink"/>
            <w:rFonts w:eastAsia="Calibri" w:cs="Arial"/>
            <w:noProof/>
          </w:rPr>
          <w:t>Attachment 2 – European Union General Data Protection Regulation Terms</w:t>
        </w:r>
        <w:r w:rsidR="006F133C">
          <w:rPr>
            <w:noProof/>
            <w:webHidden/>
          </w:rPr>
          <w:tab/>
        </w:r>
        <w:r w:rsidR="006F133C">
          <w:rPr>
            <w:noProof/>
            <w:webHidden/>
          </w:rPr>
          <w:fldChar w:fldCharType="begin"/>
        </w:r>
        <w:r w:rsidR="006F133C">
          <w:rPr>
            <w:noProof/>
            <w:webHidden/>
          </w:rPr>
          <w:instrText xml:space="preserve"> PAGEREF _Toc92899370 \h </w:instrText>
        </w:r>
        <w:r w:rsidR="006F133C">
          <w:rPr>
            <w:noProof/>
            <w:webHidden/>
          </w:rPr>
        </w:r>
        <w:r w:rsidR="006F133C">
          <w:rPr>
            <w:noProof/>
            <w:webHidden/>
          </w:rPr>
          <w:fldChar w:fldCharType="separate"/>
        </w:r>
        <w:r w:rsidR="006F133C">
          <w:rPr>
            <w:noProof/>
            <w:webHidden/>
          </w:rPr>
          <w:t>22</w:t>
        </w:r>
        <w:r w:rsidR="006F133C">
          <w:rPr>
            <w:noProof/>
            <w:webHidden/>
          </w:rPr>
          <w:fldChar w:fldCharType="end"/>
        </w:r>
      </w:hyperlink>
    </w:p>
    <w:p w14:paraId="71661C37" w14:textId="70A190D4" w:rsidR="00BE78EF" w:rsidRDefault="008656CE" w:rsidP="00844593">
      <w:pPr>
        <w:tabs>
          <w:tab w:val="left" w:pos="158"/>
        </w:tabs>
        <w:spacing w:after="120" w:line="240" w:lineRule="auto"/>
        <w:outlineLvl w:val="0"/>
        <w:rPr>
          <w:rFonts w:ascii="Calibri Light" w:eastAsia="Calibri" w:hAnsi="Calibri Light" w:cs="Arial"/>
          <w:b/>
          <w:sz w:val="40"/>
          <w:szCs w:val="40"/>
        </w:rPr>
        <w:sectPr w:rsidR="00BE78EF" w:rsidSect="00BE78EF">
          <w:type w:val="continuous"/>
          <w:pgSz w:w="12240" w:h="15840"/>
          <w:pgMar w:top="1440" w:right="720" w:bottom="1440" w:left="720" w:header="720" w:footer="720" w:gutter="0"/>
          <w:cols w:num="2" w:space="720"/>
          <w:docGrid w:linePitch="360"/>
        </w:sectPr>
      </w:pPr>
      <w:r>
        <w:rPr>
          <w:rFonts w:ascii="Calibri Light" w:eastAsia="Calibri" w:hAnsi="Calibri Light" w:cs="Arial"/>
          <w:b/>
          <w:sz w:val="40"/>
          <w:szCs w:val="40"/>
        </w:rPr>
        <w:fldChar w:fldCharType="end"/>
      </w:r>
    </w:p>
    <w:p w14:paraId="2A0FBA97" w14:textId="77777777" w:rsidR="005D66DF" w:rsidRPr="00586E9D" w:rsidRDefault="005D66DF" w:rsidP="00586E9D">
      <w:pPr>
        <w:tabs>
          <w:tab w:val="left" w:pos="158"/>
        </w:tabs>
        <w:spacing w:after="120" w:line="240" w:lineRule="auto"/>
        <w:outlineLvl w:val="0"/>
        <w:rPr>
          <w:rFonts w:ascii="Calibri Light" w:hAnsi="Calibri Light"/>
          <w:b/>
          <w:sz w:val="40"/>
        </w:rPr>
        <w:sectPr w:rsidR="005D66DF" w:rsidRPr="00586E9D" w:rsidSect="00586E9D">
          <w:type w:val="continuous"/>
          <w:pgSz w:w="12240" w:h="15840"/>
          <w:pgMar w:top="1440" w:right="720" w:bottom="1440" w:left="720" w:header="720" w:footer="720" w:gutter="0"/>
          <w:cols w:space="720"/>
          <w:docGrid w:linePitch="360"/>
        </w:sectPr>
      </w:pPr>
    </w:p>
    <w:p w14:paraId="5898EEA8" w14:textId="77777777" w:rsidR="005D66DF" w:rsidRDefault="005D66DF" w:rsidP="00586E9D">
      <w:pPr>
        <w:tabs>
          <w:tab w:val="left" w:pos="158"/>
          <w:tab w:val="left" w:pos="2560"/>
        </w:tabs>
        <w:spacing w:after="120" w:line="240" w:lineRule="auto"/>
        <w:outlineLvl w:val="0"/>
        <w:rPr>
          <w:rFonts w:ascii="Calibri Light" w:hAnsi="Calibri Light"/>
          <w:sz w:val="40"/>
        </w:rPr>
      </w:pPr>
    </w:p>
    <w:p w14:paraId="60B94270" w14:textId="380FFE3B" w:rsidR="003E30F9" w:rsidRPr="003E30F9" w:rsidRDefault="003E30F9" w:rsidP="003E30F9">
      <w:pPr>
        <w:rPr>
          <w:rFonts w:ascii="Calibri Light" w:hAnsi="Calibri Light"/>
          <w:sz w:val="40"/>
        </w:rPr>
        <w:sectPr w:rsidR="003E30F9" w:rsidRPr="003E30F9" w:rsidSect="00586E9D">
          <w:pgSz w:w="12240" w:h="15840"/>
          <w:pgMar w:top="1440" w:right="720" w:bottom="1440" w:left="720" w:header="720" w:footer="720" w:gutter="0"/>
          <w:cols w:space="720"/>
          <w:docGrid w:linePitch="360"/>
        </w:sectPr>
      </w:pPr>
    </w:p>
    <w:p w14:paraId="0DF47288" w14:textId="77777777" w:rsidR="00844593" w:rsidRPr="00C17881" w:rsidRDefault="00844593" w:rsidP="00BE78EF">
      <w:pPr>
        <w:pStyle w:val="Heading1"/>
        <w:spacing w:before="0"/>
        <w:rPr>
          <w:rFonts w:eastAsia="Calibri" w:cs="Arial"/>
          <w:b/>
          <w:sz w:val="40"/>
        </w:rPr>
      </w:pPr>
      <w:bookmarkStart w:id="1" w:name="_Toc507768531"/>
      <w:bookmarkStart w:id="2" w:name="_Toc6563780"/>
      <w:bookmarkStart w:id="3" w:name="_Toc26883653"/>
      <w:bookmarkStart w:id="4" w:name="_Toc44323921"/>
      <w:bookmarkStart w:id="5" w:name="_Toc77934652"/>
      <w:bookmarkStart w:id="6" w:name="_Toc92899346"/>
      <w:bookmarkStart w:id="7" w:name="Introduction"/>
      <w:bookmarkEnd w:id="0"/>
      <w:r w:rsidRPr="00C17881">
        <w:rPr>
          <w:rFonts w:eastAsia="Calibri" w:cs="Arial"/>
          <w:b/>
          <w:sz w:val="40"/>
        </w:rPr>
        <w:t>Introduction</w:t>
      </w:r>
      <w:bookmarkEnd w:id="1"/>
      <w:bookmarkEnd w:id="2"/>
      <w:bookmarkEnd w:id="3"/>
      <w:bookmarkEnd w:id="4"/>
      <w:bookmarkEnd w:id="5"/>
      <w:bookmarkEnd w:id="6"/>
    </w:p>
    <w:p w14:paraId="03FA3D2A" w14:textId="77777777" w:rsidR="00CA1B7C" w:rsidRDefault="00CA1B7C" w:rsidP="00844593">
      <w:pPr>
        <w:tabs>
          <w:tab w:val="left" w:pos="158"/>
        </w:tabs>
        <w:spacing w:after="120" w:line="240" w:lineRule="auto"/>
        <w:rPr>
          <w:rFonts w:ascii="Calibri" w:eastAsia="Calibri" w:hAnsi="Calibri" w:cs="Arial"/>
          <w:sz w:val="18"/>
        </w:rPr>
      </w:pPr>
      <w:bookmarkStart w:id="8" w:name="_Toc507768532"/>
      <w:bookmarkStart w:id="9" w:name="_Toc6563781"/>
      <w:bookmarkStart w:id="10" w:name="_Toc26883654"/>
      <w:bookmarkStart w:id="11" w:name="_Toc507768534"/>
      <w:bookmarkStart w:id="12" w:name="_Toc6563783"/>
      <w:bookmarkStart w:id="13" w:name="_Toc26883656"/>
      <w:bookmarkEnd w:id="7"/>
    </w:p>
    <w:p w14:paraId="75DA7570" w14:textId="7350F5FF"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The parties agree that this </w:t>
      </w:r>
      <w:r w:rsidR="008A4F24" w:rsidRPr="00C17881">
        <w:rPr>
          <w:rFonts w:ascii="Calibri" w:eastAsia="Calibri" w:hAnsi="Calibri" w:cs="Arial"/>
          <w:sz w:val="18"/>
        </w:rPr>
        <w:t>21</w:t>
      </w:r>
      <w:r w:rsidR="008A4F24" w:rsidRPr="00C17881">
        <w:rPr>
          <w:rFonts w:ascii="Calibri" w:eastAsia="Calibri" w:hAnsi="Calibri" w:cs="Arial"/>
          <w:sz w:val="18"/>
          <w:lang w:eastAsia="zh-CN"/>
        </w:rPr>
        <w:t>Vianet</w:t>
      </w:r>
      <w:r w:rsidRPr="00C17881">
        <w:rPr>
          <w:rFonts w:ascii="Calibri" w:eastAsia="Calibri" w:hAnsi="Calibri" w:cs="Arial"/>
          <w:sz w:val="18"/>
        </w:rPr>
        <w:t xml:space="preserve"> Online Services Data Protection Addendum (“DPA”) sets forth their obligations with respect to the processing and security of Customer Data and Personal Data in connection with the Online Services.</w:t>
      </w:r>
      <w:r w:rsidRPr="00C17881">
        <w:rPr>
          <w:rFonts w:ascii="Calibri" w:eastAsia="Calibri" w:hAnsi="Calibri" w:cs="Arial"/>
        </w:rPr>
        <w:t xml:space="preserve"> </w:t>
      </w:r>
      <w:r w:rsidRPr="00C17881">
        <w:rPr>
          <w:rFonts w:ascii="Calibri" w:eastAsia="Calibri" w:hAnsi="Calibri" w:cs="Arial"/>
          <w:sz w:val="18"/>
        </w:rPr>
        <w:t>The DPA is incorporated by reference into the Online Services Terms (or successor location in the Use Rights).</w:t>
      </w:r>
      <w:r w:rsidRPr="00C17881">
        <w:rPr>
          <w:rFonts w:ascii="Calibri" w:hAnsi="Calibri"/>
          <w:sz w:val="18"/>
        </w:rPr>
        <w:t xml:space="preserve"> </w:t>
      </w:r>
      <w:bookmarkStart w:id="14" w:name="_Hlk24368805"/>
      <w:r w:rsidRPr="00C17881">
        <w:rPr>
          <w:rFonts w:ascii="Calibri" w:eastAsia="Calibri" w:hAnsi="Calibri" w:cs="Arial"/>
          <w:sz w:val="18"/>
        </w:rPr>
        <w:t>Separate terms, including different privacy and security terms, govern Customer’s use of Non-</w:t>
      </w:r>
      <w:r w:rsidR="008104F4" w:rsidRPr="00C17881">
        <w:rPr>
          <w:rFonts w:ascii="Calibri" w:eastAsia="Calibri" w:hAnsi="Calibri" w:cs="Arial"/>
          <w:sz w:val="18"/>
        </w:rPr>
        <w:t>21V</w:t>
      </w:r>
      <w:r w:rsidR="008104F4" w:rsidRPr="00C17881">
        <w:rPr>
          <w:rFonts w:ascii="Calibri" w:eastAsia="Calibri" w:hAnsi="Calibri" w:cs="Arial"/>
          <w:sz w:val="18"/>
          <w:lang w:eastAsia="zh-CN"/>
        </w:rPr>
        <w:t xml:space="preserve">ianet </w:t>
      </w:r>
      <w:r w:rsidRPr="00C17881">
        <w:rPr>
          <w:rFonts w:ascii="Calibri" w:eastAsia="Calibri" w:hAnsi="Calibri" w:cs="Arial"/>
          <w:sz w:val="18"/>
        </w:rPr>
        <w:t xml:space="preserve">Products. </w:t>
      </w:r>
      <w:bookmarkEnd w:id="14"/>
    </w:p>
    <w:p w14:paraId="58D84611" w14:textId="7426DDD6" w:rsidR="00844593" w:rsidRPr="00C17881" w:rsidRDefault="00844593" w:rsidP="00844593">
      <w:pPr>
        <w:spacing w:after="120" w:line="240" w:lineRule="auto"/>
        <w:rPr>
          <w:rFonts w:ascii="Calibri" w:eastAsia="Calibri" w:hAnsi="Calibri" w:cs="Arial"/>
          <w:sz w:val="18"/>
          <w:szCs w:val="18"/>
        </w:rPr>
      </w:pPr>
      <w:r w:rsidRPr="00C17881">
        <w:rPr>
          <w:rFonts w:ascii="Calibri" w:eastAsia="Calibri" w:hAnsi="Calibri" w:cs="Arial"/>
          <w:sz w:val="18"/>
          <w:szCs w:val="18"/>
        </w:rPr>
        <w:t xml:space="preserve">In the event of any conflict or inconsistency between the DPA Terms and any other terms in </w:t>
      </w:r>
      <w:r w:rsidR="002C01B1" w:rsidRPr="00C17881">
        <w:rPr>
          <w:rFonts w:ascii="Calibri" w:eastAsia="Calibri" w:hAnsi="Calibri" w:cs="Arial"/>
          <w:sz w:val="18"/>
        </w:rPr>
        <w:t>21Vianet Customer Agreement</w:t>
      </w:r>
      <w:r w:rsidRPr="00C17881">
        <w:rPr>
          <w:rFonts w:ascii="Calibri" w:eastAsia="Calibri" w:hAnsi="Calibri" w:cs="Arial"/>
          <w:sz w:val="18"/>
          <w:szCs w:val="18"/>
        </w:rPr>
        <w:t xml:space="preserve">, the DPA Terms shall prevail. The provisions of the DPA Terms supersede any conflicting provisions of the </w:t>
      </w:r>
      <w:r w:rsidR="001130B7" w:rsidRPr="00C17881">
        <w:rPr>
          <w:rFonts w:ascii="Calibri" w:eastAsia="Calibri" w:hAnsi="Calibri" w:cs="Arial"/>
          <w:sz w:val="18"/>
          <w:szCs w:val="18"/>
        </w:rPr>
        <w:t>21Vianet</w:t>
      </w:r>
      <w:r w:rsidRPr="00C17881">
        <w:rPr>
          <w:rFonts w:ascii="Calibri" w:eastAsia="Calibri" w:hAnsi="Calibri" w:cs="Arial"/>
          <w:sz w:val="18"/>
          <w:szCs w:val="18"/>
        </w:rPr>
        <w:t xml:space="preserve"> Privacy Statement that otherwise may apply to processing of Customer Data</w:t>
      </w:r>
      <w:r w:rsidR="00F946F4" w:rsidRPr="00C17881">
        <w:rPr>
          <w:rFonts w:ascii="Calibri" w:eastAsia="Calibri" w:hAnsi="Calibri" w:cs="Arial"/>
          <w:sz w:val="18"/>
          <w:szCs w:val="18"/>
        </w:rPr>
        <w:t xml:space="preserve"> or</w:t>
      </w:r>
      <w:r w:rsidRPr="00C17881">
        <w:rPr>
          <w:rFonts w:ascii="Calibri" w:eastAsia="Calibri" w:hAnsi="Calibri" w:cs="Arial"/>
          <w:sz w:val="18"/>
          <w:szCs w:val="18"/>
        </w:rPr>
        <w:t xml:space="preserve"> Personal Data as defined herein. For clarity, consistent with Clause 10 of the</w:t>
      </w:r>
      <w:r w:rsidR="003D001D">
        <w:rPr>
          <w:rFonts w:ascii="Calibri" w:eastAsia="Calibri" w:hAnsi="Calibri" w:cs="Arial"/>
          <w:sz w:val="18"/>
          <w:szCs w:val="18"/>
        </w:rPr>
        <w:t xml:space="preserve"> 2010</w:t>
      </w:r>
      <w:r w:rsidRPr="00C17881">
        <w:rPr>
          <w:rFonts w:ascii="Calibri" w:eastAsia="Calibri" w:hAnsi="Calibri" w:cs="Arial"/>
          <w:sz w:val="18"/>
          <w:szCs w:val="18"/>
        </w:rPr>
        <w:t xml:space="preserve"> Standard Contractual Clauses in </w:t>
      </w:r>
      <w:hyperlink w:anchor="Attachment1" w:history="1">
        <w:r w:rsidRPr="00C65B58">
          <w:rPr>
            <w:rFonts w:ascii="Calibri" w:eastAsia="Calibri" w:hAnsi="Calibri" w:cs="Arial"/>
            <w:color w:val="0563C1"/>
            <w:sz w:val="18"/>
            <w:szCs w:val="18"/>
            <w:u w:val="single"/>
          </w:rPr>
          <w:t xml:space="preserve">Attachment </w:t>
        </w:r>
      </w:hyperlink>
      <w:r w:rsidR="009512E9" w:rsidRPr="00C17881">
        <w:rPr>
          <w:rFonts w:ascii="Calibri" w:eastAsia="Calibri" w:hAnsi="Calibri" w:cs="Arial"/>
          <w:color w:val="0563C1"/>
          <w:sz w:val="18"/>
          <w:szCs w:val="18"/>
          <w:u w:val="single"/>
        </w:rPr>
        <w:t>1</w:t>
      </w:r>
      <w:r w:rsidRPr="00C65B58">
        <w:rPr>
          <w:rFonts w:ascii="Calibri" w:eastAsia="Calibri" w:hAnsi="Calibri" w:cs="Arial"/>
          <w:sz w:val="18"/>
          <w:szCs w:val="18"/>
        </w:rPr>
        <w:t>,</w:t>
      </w:r>
      <w:r w:rsidR="003D001D">
        <w:rPr>
          <w:rFonts w:ascii="Calibri" w:eastAsia="Calibri" w:hAnsi="Calibri" w:cs="Arial"/>
          <w:sz w:val="18"/>
          <w:szCs w:val="18"/>
        </w:rPr>
        <w:t xml:space="preserve"> </w:t>
      </w:r>
      <w:r w:rsidR="003D001D">
        <w:rPr>
          <w:rFonts w:ascii="Calibri" w:eastAsia="Calibri" w:hAnsi="Calibri" w:cs="Arial" w:hint="eastAsia"/>
          <w:sz w:val="18"/>
          <w:szCs w:val="18"/>
          <w:lang w:eastAsia="zh-CN"/>
        </w:rPr>
        <w:t>when</w:t>
      </w:r>
      <w:r w:rsidR="003D001D">
        <w:rPr>
          <w:rFonts w:ascii="Calibri" w:eastAsia="Calibri" w:hAnsi="Calibri" w:cs="Arial"/>
          <w:sz w:val="18"/>
          <w:szCs w:val="18"/>
          <w:lang w:eastAsia="zh-CN"/>
        </w:rPr>
        <w:t xml:space="preserve"> the 2010 Standard Contractual Clauses are applicable,</w:t>
      </w:r>
      <w:r w:rsidRPr="00C65B58">
        <w:rPr>
          <w:rFonts w:ascii="Calibri" w:eastAsia="Calibri" w:hAnsi="Calibri" w:cs="Arial"/>
          <w:sz w:val="18"/>
          <w:szCs w:val="18"/>
        </w:rPr>
        <w:t xml:space="preserve"> the </w:t>
      </w:r>
      <w:r w:rsidR="003D001D">
        <w:rPr>
          <w:rFonts w:ascii="Calibri" w:eastAsia="Calibri" w:hAnsi="Calibri" w:cs="Arial"/>
          <w:sz w:val="18"/>
          <w:szCs w:val="18"/>
        </w:rPr>
        <w:t xml:space="preserve">2010 </w:t>
      </w:r>
      <w:r w:rsidRPr="00C65B58">
        <w:rPr>
          <w:rFonts w:ascii="Calibri" w:eastAsia="Calibri" w:hAnsi="Calibri" w:cs="Arial"/>
          <w:sz w:val="18"/>
          <w:szCs w:val="18"/>
        </w:rPr>
        <w:t xml:space="preserve">Standard Contractual Clauses </w:t>
      </w:r>
      <w:r w:rsidR="00E64CEA" w:rsidRPr="00C65B58">
        <w:rPr>
          <w:rFonts w:ascii="Calibri" w:eastAsia="Calibri" w:hAnsi="Calibri" w:cs="Arial"/>
          <w:sz w:val="18"/>
          <w:szCs w:val="18"/>
        </w:rPr>
        <w:t>(</w:t>
      </w:r>
      <w:r w:rsidR="00D82B02" w:rsidRPr="00C65B58">
        <w:rPr>
          <w:rFonts w:ascii="Calibri" w:eastAsia="Calibri" w:hAnsi="Calibri" w:cs="Arial"/>
          <w:sz w:val="18"/>
          <w:szCs w:val="18"/>
        </w:rPr>
        <w:t>if applicable</w:t>
      </w:r>
      <w:r w:rsidR="00E64CEA" w:rsidRPr="00C65B58">
        <w:rPr>
          <w:rFonts w:ascii="Calibri" w:eastAsia="Calibri" w:hAnsi="Calibri" w:cs="Arial"/>
          <w:sz w:val="18"/>
          <w:szCs w:val="18"/>
        </w:rPr>
        <w:t>)</w:t>
      </w:r>
      <w:r w:rsidR="00D82B02" w:rsidRPr="00C65B58">
        <w:rPr>
          <w:rFonts w:ascii="Calibri" w:eastAsia="Calibri" w:hAnsi="Calibri" w:cs="Arial"/>
          <w:sz w:val="18"/>
          <w:szCs w:val="18"/>
        </w:rPr>
        <w:t xml:space="preserve"> </w:t>
      </w:r>
      <w:r w:rsidRPr="00D3314D">
        <w:rPr>
          <w:rFonts w:ascii="Calibri" w:eastAsia="Calibri" w:hAnsi="Calibri" w:cs="Arial"/>
          <w:sz w:val="18"/>
          <w:szCs w:val="18"/>
        </w:rPr>
        <w:t>prevail over any other term of the DPA Terms.</w:t>
      </w:r>
    </w:p>
    <w:p w14:paraId="7C04E818" w14:textId="7C3AA3F9" w:rsidR="00844593" w:rsidRDefault="0080622C"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21Vianet </w:t>
      </w:r>
      <w:r w:rsidR="00844593" w:rsidRPr="00C17881">
        <w:rPr>
          <w:rFonts w:ascii="Calibri" w:eastAsia="Calibri" w:hAnsi="Calibri" w:cs="Arial"/>
          <w:sz w:val="18"/>
        </w:rPr>
        <w:t xml:space="preserve">makes the commitments in this DPA to all customers with </w:t>
      </w:r>
      <w:r w:rsidR="002C01B1" w:rsidRPr="00C17881">
        <w:rPr>
          <w:rFonts w:ascii="Calibri" w:eastAsia="Calibri" w:hAnsi="Calibri" w:cs="Arial"/>
          <w:sz w:val="18"/>
        </w:rPr>
        <w:t>21Vianet Customer Agreement</w:t>
      </w:r>
      <w:r w:rsidR="00844593" w:rsidRPr="00C17881">
        <w:rPr>
          <w:rFonts w:ascii="Calibri" w:eastAsia="Calibri" w:hAnsi="Calibri" w:cs="Arial"/>
          <w:sz w:val="18"/>
        </w:rPr>
        <w:t xml:space="preserve">. These commitments are binding on </w:t>
      </w:r>
      <w:r w:rsidR="008F05D9" w:rsidRPr="00C17881">
        <w:rPr>
          <w:rFonts w:ascii="Calibri" w:eastAsia="Calibri" w:hAnsi="Calibri" w:cs="Arial"/>
          <w:sz w:val="18"/>
        </w:rPr>
        <w:t>21Vianet</w:t>
      </w:r>
      <w:r w:rsidR="00844593" w:rsidRPr="00C17881">
        <w:rPr>
          <w:rFonts w:ascii="Calibri" w:eastAsia="Calibri" w:hAnsi="Calibri" w:cs="Arial"/>
          <w:sz w:val="18"/>
        </w:rPr>
        <w:t xml:space="preserve"> </w:t>
      </w:r>
      <w:proofErr w:type="gramStart"/>
      <w:r w:rsidR="00844593" w:rsidRPr="00C17881">
        <w:rPr>
          <w:rFonts w:ascii="Calibri" w:eastAsia="Calibri" w:hAnsi="Calibri" w:cs="Arial"/>
          <w:sz w:val="18"/>
        </w:rPr>
        <w:t>with regard to</w:t>
      </w:r>
      <w:proofErr w:type="gramEnd"/>
      <w:r w:rsidR="00844593" w:rsidRPr="00C17881">
        <w:rPr>
          <w:rFonts w:ascii="Calibri" w:eastAsia="Calibri" w:hAnsi="Calibri" w:cs="Arial"/>
          <w:sz w:val="18"/>
        </w:rPr>
        <w:t xml:space="preserve"> Customer regardless of (1) the Use Rights that is otherwise applicable to any given Online Services subscription, or (2) any other agreement that references the OST.</w:t>
      </w:r>
    </w:p>
    <w:p w14:paraId="70B1741A" w14:textId="77777777" w:rsidR="00CA1B7C" w:rsidRPr="00C17881" w:rsidRDefault="00CA1B7C" w:rsidP="00844593">
      <w:pPr>
        <w:tabs>
          <w:tab w:val="left" w:pos="158"/>
        </w:tabs>
        <w:spacing w:after="120" w:line="240" w:lineRule="auto"/>
        <w:rPr>
          <w:rFonts w:ascii="Calibri" w:eastAsia="Calibri" w:hAnsi="Calibri" w:cs="Arial"/>
          <w:sz w:val="18"/>
        </w:rPr>
      </w:pPr>
    </w:p>
    <w:p w14:paraId="6348CC77" w14:textId="77777777" w:rsidR="00844593" w:rsidRPr="00C17881" w:rsidRDefault="00844593" w:rsidP="00061F2E">
      <w:pPr>
        <w:pStyle w:val="Heading2"/>
        <w:spacing w:after="40"/>
        <w:rPr>
          <w:rFonts w:ascii="Calibri" w:eastAsia="Calibri" w:hAnsi="Calibri" w:cs="Arial"/>
          <w:b/>
          <w:color w:val="00188F"/>
          <w:sz w:val="18"/>
        </w:rPr>
      </w:pPr>
      <w:bookmarkStart w:id="15" w:name="_Toc42764827"/>
      <w:bookmarkStart w:id="16" w:name="_Toc44323922"/>
      <w:bookmarkStart w:id="17" w:name="_Toc77934653"/>
      <w:bookmarkStart w:id="18" w:name="_Toc92899347"/>
      <w:bookmarkEnd w:id="8"/>
      <w:bookmarkEnd w:id="9"/>
      <w:bookmarkEnd w:id="10"/>
      <w:r w:rsidRPr="00C17881">
        <w:rPr>
          <w:rFonts w:ascii="Calibri" w:eastAsia="Calibri" w:hAnsi="Calibri" w:cs="Arial"/>
          <w:b/>
          <w:color w:val="00188F"/>
          <w:sz w:val="18"/>
        </w:rPr>
        <w:t>Applicable DPA Terms and Updates</w:t>
      </w:r>
      <w:bookmarkEnd w:id="15"/>
      <w:bookmarkEnd w:id="16"/>
      <w:bookmarkEnd w:id="17"/>
      <w:bookmarkEnd w:id="18"/>
    </w:p>
    <w:p w14:paraId="7AD8D2DC" w14:textId="77777777" w:rsidR="00844593" w:rsidRPr="00C17881" w:rsidRDefault="00844593" w:rsidP="00844593">
      <w:pPr>
        <w:tabs>
          <w:tab w:val="left" w:pos="158"/>
        </w:tabs>
        <w:spacing w:after="120" w:line="240" w:lineRule="auto"/>
        <w:ind w:left="187"/>
        <w:outlineLvl w:val="2"/>
        <w:rPr>
          <w:rFonts w:ascii="Calibri" w:eastAsia="Calibri" w:hAnsi="Calibri" w:cs="Arial"/>
          <w:b/>
          <w:color w:val="0072C6"/>
          <w:sz w:val="18"/>
        </w:rPr>
      </w:pPr>
      <w:r w:rsidRPr="00C17881">
        <w:rPr>
          <w:rFonts w:ascii="Calibri" w:eastAsia="Calibri" w:hAnsi="Calibri" w:cs="Arial"/>
          <w:b/>
          <w:color w:val="0072C6"/>
          <w:sz w:val="18"/>
        </w:rPr>
        <w:t>Limits on Updates</w:t>
      </w:r>
    </w:p>
    <w:p w14:paraId="6B1E35C2" w14:textId="77777777" w:rsidR="00844593" w:rsidRPr="00C17881" w:rsidRDefault="00844593"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sz w:val="18"/>
        </w:rPr>
        <w:t>When Customer renews or purchases a new subscription to an Online Service, the then-current DPA Terms will apply and will not change during Customer’s subscription for that Online Service.</w:t>
      </w:r>
    </w:p>
    <w:p w14:paraId="01014CCA" w14:textId="77777777" w:rsidR="00844593" w:rsidRPr="00C17881" w:rsidRDefault="00844593" w:rsidP="00844593">
      <w:pPr>
        <w:tabs>
          <w:tab w:val="left" w:pos="158"/>
        </w:tabs>
        <w:spacing w:after="120" w:line="240" w:lineRule="auto"/>
        <w:ind w:left="187"/>
        <w:outlineLvl w:val="2"/>
        <w:rPr>
          <w:rFonts w:ascii="Calibri" w:eastAsia="Calibri" w:hAnsi="Calibri" w:cs="Arial"/>
          <w:b/>
          <w:color w:val="0072C6"/>
          <w:sz w:val="18"/>
        </w:rPr>
      </w:pPr>
      <w:bookmarkStart w:id="19" w:name="_Hlk40343587"/>
      <w:r w:rsidRPr="00C17881">
        <w:rPr>
          <w:rFonts w:ascii="Calibri" w:eastAsia="Calibri" w:hAnsi="Calibri" w:cs="Arial"/>
          <w:b/>
          <w:color w:val="0072C6"/>
          <w:sz w:val="18"/>
        </w:rPr>
        <w:t>New Features, Supplements, or Related Software</w:t>
      </w:r>
      <w:bookmarkEnd w:id="19"/>
    </w:p>
    <w:p w14:paraId="29EB97DB" w14:textId="5F84BD79" w:rsidR="00844593" w:rsidRPr="00C17881" w:rsidRDefault="00844593"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sz w:val="18"/>
        </w:rPr>
        <w:t xml:space="preserve">Notwithstanding the foregoing limits on updates, when </w:t>
      </w:r>
      <w:r w:rsidR="00F05CD4" w:rsidRPr="00C17881">
        <w:rPr>
          <w:rFonts w:ascii="Calibri" w:eastAsia="Calibri" w:hAnsi="Calibri" w:cs="Arial"/>
          <w:sz w:val="18"/>
        </w:rPr>
        <w:t>21Vianet</w:t>
      </w:r>
      <w:r w:rsidRPr="00C17881">
        <w:rPr>
          <w:rFonts w:ascii="Calibri" w:eastAsia="Calibri" w:hAnsi="Calibri" w:cs="Arial"/>
          <w:sz w:val="18"/>
        </w:rPr>
        <w:t xml:space="preserve"> introduces features, supplements or related software that are new (i.e., that were not previously included with the subscription), </w:t>
      </w:r>
      <w:r w:rsidR="00596BA3" w:rsidRPr="00C17881">
        <w:rPr>
          <w:rFonts w:ascii="Calibri" w:eastAsia="Calibri" w:hAnsi="Calibri" w:cs="Arial"/>
          <w:sz w:val="18"/>
        </w:rPr>
        <w:t xml:space="preserve">21Vianet </w:t>
      </w:r>
      <w:r w:rsidRPr="00C17881">
        <w:rPr>
          <w:rFonts w:ascii="Calibri" w:eastAsia="Calibri" w:hAnsi="Calibri" w:cs="Arial"/>
          <w:sz w:val="18"/>
        </w:rPr>
        <w:t xml:space="preserve">may provide terms or make updates to the DPA that apply to Customer’s use of those new features, </w:t>
      </w:r>
      <w:proofErr w:type="gramStart"/>
      <w:r w:rsidRPr="00C17881">
        <w:rPr>
          <w:rFonts w:ascii="Calibri" w:eastAsia="Calibri" w:hAnsi="Calibri" w:cs="Arial"/>
          <w:sz w:val="18"/>
        </w:rPr>
        <w:t>supplements</w:t>
      </w:r>
      <w:proofErr w:type="gramEnd"/>
      <w:r w:rsidRPr="00C17881">
        <w:rPr>
          <w:rFonts w:ascii="Calibri" w:eastAsia="Calibri" w:hAnsi="Calibri" w:cs="Arial"/>
          <w:sz w:val="18"/>
        </w:rPr>
        <w:t xml:space="preserve"> or related software. If those terms include any material adverse changes to the DPA Terms, </w:t>
      </w:r>
      <w:r w:rsidR="00CB197F" w:rsidRPr="00C17881">
        <w:rPr>
          <w:rFonts w:ascii="Calibri" w:eastAsia="Calibri" w:hAnsi="Calibri" w:cs="Arial"/>
          <w:sz w:val="18"/>
        </w:rPr>
        <w:t>21</w:t>
      </w:r>
      <w:r w:rsidR="00CB197F" w:rsidRPr="00C17881">
        <w:rPr>
          <w:rFonts w:ascii="Calibri" w:eastAsia="Calibri" w:hAnsi="Calibri" w:cs="Arial"/>
          <w:sz w:val="18"/>
          <w:lang w:eastAsia="zh-CN"/>
        </w:rPr>
        <w:t>Vianet</w:t>
      </w:r>
      <w:r w:rsidRPr="00C17881">
        <w:rPr>
          <w:rFonts w:ascii="Calibri" w:eastAsia="Calibri" w:hAnsi="Calibri" w:cs="Arial"/>
          <w:sz w:val="18"/>
        </w:rPr>
        <w:t xml:space="preserve"> will provide Customer a choice to use the new features, supplements, or related software, without loss of existing functionality of a generally available Online Service. If Customer does not use the new features, supplements, or related software, the corresponding new terms will not apply.</w:t>
      </w:r>
    </w:p>
    <w:p w14:paraId="4E2D886C" w14:textId="77777777" w:rsidR="00844593" w:rsidRPr="00C17881" w:rsidRDefault="00844593" w:rsidP="00844593">
      <w:pPr>
        <w:tabs>
          <w:tab w:val="left" w:pos="158"/>
        </w:tabs>
        <w:spacing w:after="120" w:line="240" w:lineRule="auto"/>
        <w:ind w:left="187"/>
        <w:outlineLvl w:val="2"/>
        <w:rPr>
          <w:rFonts w:ascii="Calibri" w:eastAsia="Calibri" w:hAnsi="Calibri" w:cs="Arial"/>
          <w:b/>
          <w:color w:val="0072C6"/>
          <w:sz w:val="18"/>
        </w:rPr>
      </w:pPr>
      <w:r w:rsidRPr="00C17881">
        <w:rPr>
          <w:rFonts w:ascii="Calibri" w:eastAsia="Calibri" w:hAnsi="Calibri" w:cs="Arial"/>
          <w:b/>
          <w:color w:val="0072C6"/>
          <w:sz w:val="18"/>
        </w:rPr>
        <w:t>Government Regulation and Requirements</w:t>
      </w:r>
    </w:p>
    <w:p w14:paraId="43D770BC" w14:textId="3E4A48B1" w:rsidR="00844593" w:rsidRDefault="00844593"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sz w:val="18"/>
        </w:rPr>
        <w:t xml:space="preserve">Notwithstanding the foregoing limits on updates, </w:t>
      </w:r>
      <w:r w:rsidR="00CB197F" w:rsidRPr="00C17881">
        <w:rPr>
          <w:rFonts w:ascii="Calibri" w:eastAsia="Calibri" w:hAnsi="Calibri" w:cs="Arial"/>
          <w:sz w:val="18"/>
        </w:rPr>
        <w:t>21Vianet</w:t>
      </w:r>
      <w:r w:rsidRPr="00C17881">
        <w:rPr>
          <w:rFonts w:ascii="Calibri" w:eastAsia="Calibri" w:hAnsi="Calibri" w:cs="Arial"/>
          <w:sz w:val="18"/>
        </w:rPr>
        <w:t xml:space="preserve"> may modify or terminate an Online Service where there is any current or future </w:t>
      </w:r>
      <w:r w:rsidR="00043AEE" w:rsidRPr="00C17881">
        <w:rPr>
          <w:rFonts w:ascii="Calibri" w:eastAsia="Calibri" w:hAnsi="Calibri" w:cs="Arial"/>
          <w:sz w:val="18"/>
        </w:rPr>
        <w:t xml:space="preserve">law, </w:t>
      </w:r>
      <w:r w:rsidRPr="00C17881">
        <w:rPr>
          <w:rFonts w:ascii="Calibri" w:eastAsia="Calibri" w:hAnsi="Calibri" w:cs="Arial"/>
          <w:sz w:val="18"/>
        </w:rPr>
        <w:t xml:space="preserve">government requirement or obligation that (1) subjects </w:t>
      </w:r>
      <w:r w:rsidR="00215AE9" w:rsidRPr="00C17881">
        <w:rPr>
          <w:rFonts w:ascii="Calibri" w:eastAsia="Calibri" w:hAnsi="Calibri" w:cs="Arial"/>
          <w:sz w:val="18"/>
        </w:rPr>
        <w:t>21Vianet</w:t>
      </w:r>
      <w:r w:rsidRPr="00C17881">
        <w:rPr>
          <w:rFonts w:ascii="Calibri" w:eastAsia="Calibri" w:hAnsi="Calibri" w:cs="Arial"/>
          <w:sz w:val="18"/>
        </w:rPr>
        <w:t xml:space="preserve"> to any regulation or requirement not generally applicable to businesses operating there, (2) presents a hardship for </w:t>
      </w:r>
      <w:r w:rsidR="00215AE9" w:rsidRPr="00C17881">
        <w:rPr>
          <w:rFonts w:ascii="Calibri" w:eastAsia="Calibri" w:hAnsi="Calibri" w:cs="Arial"/>
          <w:sz w:val="18"/>
        </w:rPr>
        <w:t>21Vianet</w:t>
      </w:r>
      <w:r w:rsidRPr="00C17881">
        <w:rPr>
          <w:rFonts w:ascii="Calibri" w:eastAsia="Calibri" w:hAnsi="Calibri" w:cs="Arial"/>
          <w:sz w:val="18"/>
        </w:rPr>
        <w:t xml:space="preserve"> to continue operating the Online Service without modification, and/or (3) causes </w:t>
      </w:r>
      <w:r w:rsidR="00215AE9" w:rsidRPr="00C17881">
        <w:rPr>
          <w:rFonts w:ascii="Calibri" w:eastAsia="Calibri" w:hAnsi="Calibri" w:cs="Arial"/>
          <w:sz w:val="18"/>
        </w:rPr>
        <w:t>21Vianet</w:t>
      </w:r>
      <w:r w:rsidRPr="00C17881">
        <w:rPr>
          <w:rFonts w:ascii="Calibri" w:eastAsia="Calibri" w:hAnsi="Calibri" w:cs="Arial"/>
          <w:sz w:val="18"/>
        </w:rPr>
        <w:t xml:space="preserve"> to believe the DPA Terms or the Online Service may conflict with any such </w:t>
      </w:r>
      <w:r w:rsidR="00834134" w:rsidRPr="00C17881">
        <w:rPr>
          <w:rFonts w:ascii="Calibri" w:eastAsia="Calibri" w:hAnsi="Calibri" w:cs="Arial"/>
          <w:sz w:val="18"/>
        </w:rPr>
        <w:t xml:space="preserve">law, </w:t>
      </w:r>
      <w:r w:rsidRPr="00C17881">
        <w:rPr>
          <w:rFonts w:ascii="Calibri" w:eastAsia="Calibri" w:hAnsi="Calibri" w:cs="Arial"/>
          <w:sz w:val="18"/>
        </w:rPr>
        <w:t>requirement or obligation.</w:t>
      </w:r>
    </w:p>
    <w:p w14:paraId="42D38FEF" w14:textId="77777777" w:rsidR="00CA1B7C" w:rsidRPr="00C17881" w:rsidRDefault="00CA1B7C" w:rsidP="00844593">
      <w:pPr>
        <w:tabs>
          <w:tab w:val="left" w:pos="158"/>
        </w:tabs>
        <w:spacing w:after="120" w:line="240" w:lineRule="auto"/>
        <w:ind w:left="158"/>
        <w:rPr>
          <w:rFonts w:ascii="Calibri" w:eastAsia="Calibri" w:hAnsi="Calibri" w:cs="Arial"/>
          <w:sz w:val="18"/>
        </w:rPr>
      </w:pPr>
    </w:p>
    <w:p w14:paraId="3B0CC832" w14:textId="1638B4B6" w:rsidR="00844593" w:rsidRPr="00C17881" w:rsidRDefault="00844593" w:rsidP="00061F2E">
      <w:pPr>
        <w:pStyle w:val="Heading2"/>
        <w:spacing w:after="40"/>
        <w:rPr>
          <w:rFonts w:ascii="Calibri" w:eastAsia="Calibri" w:hAnsi="Calibri" w:cs="Arial"/>
          <w:b/>
          <w:color w:val="00188F"/>
          <w:sz w:val="18"/>
        </w:rPr>
      </w:pPr>
      <w:bookmarkStart w:id="20" w:name="_Toc44323923"/>
      <w:bookmarkStart w:id="21" w:name="_Toc77934654"/>
      <w:bookmarkStart w:id="22" w:name="_Toc92899348"/>
      <w:r w:rsidRPr="00C17881">
        <w:rPr>
          <w:rFonts w:ascii="Calibri" w:eastAsia="Calibri" w:hAnsi="Calibri" w:cs="Arial"/>
          <w:b/>
          <w:color w:val="00188F"/>
          <w:sz w:val="18"/>
        </w:rPr>
        <w:t>Electronic Notices</w:t>
      </w:r>
      <w:bookmarkEnd w:id="11"/>
      <w:bookmarkEnd w:id="12"/>
      <w:bookmarkEnd w:id="13"/>
      <w:bookmarkEnd w:id="20"/>
      <w:bookmarkEnd w:id="21"/>
      <w:bookmarkEnd w:id="22"/>
    </w:p>
    <w:p w14:paraId="7468EF37" w14:textId="075902F3" w:rsidR="00844593" w:rsidRDefault="00B9044C"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21</w:t>
      </w:r>
      <w:r w:rsidRPr="00C17881">
        <w:rPr>
          <w:rFonts w:ascii="Calibri" w:eastAsia="Calibri" w:hAnsi="Calibri" w:cs="Arial"/>
          <w:sz w:val="18"/>
          <w:lang w:eastAsia="zh-CN"/>
        </w:rPr>
        <w:t>Vianet</w:t>
      </w:r>
      <w:r w:rsidR="00844593" w:rsidRPr="00C17881">
        <w:rPr>
          <w:rFonts w:ascii="Calibri" w:eastAsia="Calibri" w:hAnsi="Calibri" w:cs="Arial"/>
          <w:sz w:val="18"/>
          <w:lang w:eastAsia="zh-CN"/>
        </w:rPr>
        <w:t xml:space="preserve"> </w:t>
      </w:r>
      <w:r w:rsidR="00844593" w:rsidRPr="00C17881">
        <w:rPr>
          <w:rFonts w:ascii="Calibri" w:eastAsia="Calibri" w:hAnsi="Calibri" w:cs="Arial"/>
          <w:sz w:val="18"/>
        </w:rPr>
        <w:t xml:space="preserve">may provide Customer with information and notices about Online Services electronically, including via email, through the portal for the Online Service, or through a web site that </w:t>
      </w:r>
      <w:r w:rsidR="001A7DEC" w:rsidRPr="00C17881">
        <w:rPr>
          <w:rFonts w:ascii="Calibri" w:eastAsia="Calibri" w:hAnsi="Calibri" w:cs="Arial"/>
          <w:sz w:val="18"/>
        </w:rPr>
        <w:t>21Vianet</w:t>
      </w:r>
      <w:r w:rsidR="00844593" w:rsidRPr="00C17881">
        <w:rPr>
          <w:rFonts w:ascii="Calibri" w:eastAsia="Calibri" w:hAnsi="Calibri" w:cs="Arial"/>
          <w:sz w:val="18"/>
        </w:rPr>
        <w:t xml:space="preserve"> identifies. Notice is given as of the date it is made available by </w:t>
      </w:r>
      <w:r w:rsidR="001A7DEC" w:rsidRPr="00C17881">
        <w:rPr>
          <w:rFonts w:ascii="Calibri" w:eastAsia="Calibri" w:hAnsi="Calibri" w:cs="Arial"/>
          <w:sz w:val="18"/>
        </w:rPr>
        <w:t>21Vianet</w:t>
      </w:r>
      <w:r w:rsidR="00844593" w:rsidRPr="00C17881">
        <w:rPr>
          <w:rFonts w:ascii="Calibri" w:eastAsia="Calibri" w:hAnsi="Calibri" w:cs="Arial"/>
          <w:sz w:val="18"/>
        </w:rPr>
        <w:t xml:space="preserve">. </w:t>
      </w:r>
    </w:p>
    <w:p w14:paraId="7CD2CE89" w14:textId="77777777" w:rsidR="00CA1B7C" w:rsidRPr="00C17881" w:rsidRDefault="00CA1B7C" w:rsidP="00844593">
      <w:pPr>
        <w:tabs>
          <w:tab w:val="left" w:pos="158"/>
        </w:tabs>
        <w:spacing w:after="120" w:line="240" w:lineRule="auto"/>
        <w:rPr>
          <w:rFonts w:ascii="Calibri" w:eastAsia="Calibri" w:hAnsi="Calibri" w:cs="Arial"/>
          <w:sz w:val="18"/>
        </w:rPr>
      </w:pPr>
    </w:p>
    <w:p w14:paraId="78AE1500" w14:textId="7CA9A7BF" w:rsidR="00844593" w:rsidRPr="00C17881" w:rsidRDefault="00844593" w:rsidP="00061F2E">
      <w:pPr>
        <w:pStyle w:val="Heading2"/>
        <w:spacing w:after="40"/>
        <w:rPr>
          <w:rFonts w:ascii="Calibri" w:eastAsia="Calibri" w:hAnsi="Calibri" w:cs="Arial"/>
          <w:b/>
          <w:color w:val="00188F"/>
          <w:sz w:val="18"/>
        </w:rPr>
      </w:pPr>
      <w:bookmarkStart w:id="23" w:name="_Toc507768535"/>
      <w:bookmarkStart w:id="24" w:name="_Toc6563784"/>
      <w:bookmarkStart w:id="25" w:name="_Toc26883657"/>
      <w:bookmarkStart w:id="26" w:name="_Toc44323924"/>
      <w:bookmarkStart w:id="27" w:name="_Toc77934655"/>
      <w:bookmarkStart w:id="28" w:name="_Toc92899349"/>
      <w:r w:rsidRPr="00C17881">
        <w:rPr>
          <w:rFonts w:ascii="Calibri" w:eastAsia="Calibri" w:hAnsi="Calibri" w:cs="Arial"/>
          <w:b/>
          <w:color w:val="00188F"/>
          <w:sz w:val="18"/>
        </w:rPr>
        <w:t>Prior Versions</w:t>
      </w:r>
      <w:bookmarkEnd w:id="23"/>
      <w:bookmarkEnd w:id="24"/>
      <w:bookmarkEnd w:id="25"/>
      <w:bookmarkEnd w:id="26"/>
      <w:bookmarkEnd w:id="27"/>
      <w:bookmarkEnd w:id="28"/>
    </w:p>
    <w:p w14:paraId="1BA43130" w14:textId="34CB71A8" w:rsidR="00844593" w:rsidRPr="00C17881" w:rsidRDefault="00844593" w:rsidP="00844593">
      <w:pPr>
        <w:tabs>
          <w:tab w:val="left" w:pos="158"/>
        </w:tabs>
        <w:spacing w:after="120" w:line="240" w:lineRule="auto"/>
        <w:rPr>
          <w:rFonts w:ascii="Calibri" w:eastAsia="Calibri" w:hAnsi="Calibri" w:cs="Arial"/>
          <w:sz w:val="18"/>
        </w:rPr>
        <w:sectPr w:rsidR="00844593" w:rsidRPr="00C17881" w:rsidSect="005E0E5C">
          <w:footerReference w:type="default" r:id="rId20"/>
          <w:footerReference w:type="first" r:id="rId21"/>
          <w:type w:val="continuous"/>
          <w:pgSz w:w="12240" w:h="15840"/>
          <w:pgMar w:top="1440" w:right="720" w:bottom="1440" w:left="720" w:header="720" w:footer="720" w:gutter="0"/>
          <w:cols w:space="720"/>
          <w:titlePg/>
          <w:docGrid w:linePitch="360"/>
        </w:sectPr>
      </w:pPr>
      <w:r w:rsidRPr="00C17881">
        <w:rPr>
          <w:rFonts w:ascii="Calibri" w:eastAsia="Calibri" w:hAnsi="Calibri" w:cs="Arial"/>
          <w:sz w:val="18"/>
        </w:rPr>
        <w:t xml:space="preserve">The DPA Terms provide terms for Online Services that are currently available. For earlier versions of the DPA Terms, Customer may refer to </w:t>
      </w:r>
      <w:r w:rsidR="00B24EAB" w:rsidRPr="00C17881">
        <w:rPr>
          <w:rFonts w:ascii="Calibri" w:eastAsia="Calibri" w:hAnsi="Calibri" w:cs="Arial"/>
          <w:color w:val="0563C1"/>
          <w:sz w:val="18"/>
          <w:u w:val="single"/>
        </w:rPr>
        <w:t>https://www.21vbluecloud.com/ostpt/</w:t>
      </w:r>
      <w:r w:rsidRPr="00C65B58">
        <w:rPr>
          <w:rFonts w:ascii="Calibri" w:eastAsia="Calibri" w:hAnsi="Calibri" w:cs="Arial"/>
          <w:sz w:val="18"/>
        </w:rPr>
        <w:t xml:space="preserve"> or contact its reseller or </w:t>
      </w:r>
      <w:r w:rsidR="00C120BC" w:rsidRPr="00C17881">
        <w:rPr>
          <w:rFonts w:ascii="Calibri" w:eastAsia="Calibri" w:hAnsi="Calibri" w:cs="Arial"/>
          <w:sz w:val="18"/>
        </w:rPr>
        <w:t>21Vianet</w:t>
      </w:r>
      <w:r w:rsidRPr="00C17881">
        <w:rPr>
          <w:rFonts w:ascii="Calibri" w:eastAsia="Calibri" w:hAnsi="Calibri" w:cs="Arial"/>
          <w:sz w:val="18"/>
        </w:rPr>
        <w:t xml:space="preserve"> Account Manager.</w:t>
      </w:r>
      <w:bookmarkStart w:id="29" w:name="_Hlk494736247"/>
      <w:bookmarkStart w:id="30" w:name="_Hlk494736381"/>
    </w:p>
    <w:p w14:paraId="60C38AE5" w14:textId="77777777" w:rsidR="00844593" w:rsidRPr="00C17881" w:rsidRDefault="00844593" w:rsidP="00CA1B7C">
      <w:pPr>
        <w:pStyle w:val="Heading1"/>
        <w:rPr>
          <w:rFonts w:eastAsia="Calibri" w:cs="Arial"/>
          <w:b/>
          <w:sz w:val="40"/>
        </w:rPr>
      </w:pPr>
      <w:bookmarkStart w:id="31" w:name="_Toc507768537"/>
      <w:bookmarkStart w:id="32" w:name="_Toc6563786"/>
      <w:bookmarkStart w:id="33" w:name="_Toc26883659"/>
      <w:bookmarkStart w:id="34" w:name="_Toc44323925"/>
      <w:bookmarkStart w:id="35" w:name="_Toc77934656"/>
      <w:bookmarkStart w:id="36" w:name="_Toc92899350"/>
      <w:bookmarkStart w:id="37" w:name="Definitions"/>
      <w:bookmarkEnd w:id="29"/>
      <w:bookmarkEnd w:id="30"/>
      <w:r w:rsidRPr="00C17881">
        <w:rPr>
          <w:rFonts w:eastAsia="Calibri" w:cs="Arial"/>
          <w:b/>
          <w:sz w:val="40"/>
        </w:rPr>
        <w:lastRenderedPageBreak/>
        <w:t>Definitions</w:t>
      </w:r>
      <w:bookmarkEnd w:id="31"/>
      <w:bookmarkEnd w:id="32"/>
      <w:bookmarkEnd w:id="33"/>
      <w:bookmarkEnd w:id="34"/>
      <w:bookmarkEnd w:id="35"/>
      <w:bookmarkEnd w:id="36"/>
    </w:p>
    <w:bookmarkEnd w:id="37"/>
    <w:p w14:paraId="0A04C046" w14:textId="77777777" w:rsidR="00CA1B7C" w:rsidRDefault="00CA1B7C" w:rsidP="00844593">
      <w:pPr>
        <w:tabs>
          <w:tab w:val="left" w:pos="158"/>
        </w:tabs>
        <w:spacing w:after="120" w:line="240" w:lineRule="auto"/>
        <w:rPr>
          <w:rFonts w:ascii="Calibri" w:eastAsia="Calibri" w:hAnsi="Calibri" w:cs="Arial"/>
          <w:sz w:val="18"/>
        </w:rPr>
      </w:pPr>
    </w:p>
    <w:p w14:paraId="48B44D8E" w14:textId="6F8630A3"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Capitalized terms used but not defined in this DPA will have the meanings provided in the </w:t>
      </w:r>
      <w:r w:rsidR="002C01B1" w:rsidRPr="00C17881">
        <w:rPr>
          <w:rFonts w:ascii="Calibri" w:eastAsia="Calibri" w:hAnsi="Calibri" w:cs="Arial"/>
          <w:sz w:val="18"/>
        </w:rPr>
        <w:t>21Vianet Customer Agreement</w:t>
      </w:r>
      <w:r w:rsidRPr="00C17881">
        <w:rPr>
          <w:rFonts w:ascii="Calibri" w:eastAsia="Calibri" w:hAnsi="Calibri" w:cs="Arial"/>
          <w:sz w:val="18"/>
        </w:rPr>
        <w:t>. The following defined terms are used in this DPA:</w:t>
      </w:r>
    </w:p>
    <w:p w14:paraId="48101CAC" w14:textId="3C786ED0" w:rsidR="00844593"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“Customer Data” means all data, including all text, sound, video, or image files, and software, that are provided to </w:t>
      </w:r>
      <w:r w:rsidR="00C63A3E" w:rsidRPr="00C17881">
        <w:rPr>
          <w:rFonts w:ascii="Calibri" w:eastAsia="Calibri" w:hAnsi="Calibri" w:cs="Arial"/>
          <w:sz w:val="18"/>
        </w:rPr>
        <w:t>21Vianet</w:t>
      </w:r>
      <w:r w:rsidRPr="00C17881">
        <w:rPr>
          <w:rFonts w:ascii="Calibri" w:eastAsia="Calibri" w:hAnsi="Calibri" w:cs="Arial"/>
          <w:sz w:val="18"/>
        </w:rPr>
        <w:t xml:space="preserve"> by, or on behalf of, Customer through use of the Online Service.</w:t>
      </w:r>
    </w:p>
    <w:p w14:paraId="320B643B" w14:textId="19C32660" w:rsidR="00D86957" w:rsidRPr="00586E9D" w:rsidRDefault="002E6081" w:rsidP="00844593">
      <w:pPr>
        <w:tabs>
          <w:tab w:val="left" w:pos="158"/>
        </w:tabs>
        <w:spacing w:after="120" w:line="240" w:lineRule="auto"/>
        <w:rPr>
          <w:rFonts w:ascii="Calibri" w:eastAsia="Calibri" w:hAnsi="Calibri" w:cs="Arial"/>
          <w:sz w:val="18"/>
          <w:lang w:eastAsia="zh-CN"/>
        </w:rPr>
      </w:pPr>
      <w:r w:rsidRPr="00586E9D">
        <w:rPr>
          <w:rFonts w:ascii="Calibri" w:eastAsia="Calibri" w:hAnsi="Calibri" w:cs="Arial"/>
          <w:sz w:val="18"/>
          <w:lang w:eastAsia="zh-CN"/>
        </w:rPr>
        <w:t>“</w:t>
      </w:r>
      <w:r w:rsidR="00D86957" w:rsidRPr="00586E9D">
        <w:rPr>
          <w:rFonts w:ascii="Calibri" w:eastAsia="Calibri" w:hAnsi="Calibri" w:cs="Arial"/>
          <w:sz w:val="18"/>
          <w:lang w:eastAsia="zh-CN"/>
        </w:rPr>
        <w:t>China Laws and Regulations</w:t>
      </w:r>
      <w:r w:rsidRPr="00586E9D">
        <w:rPr>
          <w:rFonts w:ascii="Calibri" w:eastAsia="Calibri" w:hAnsi="Calibri" w:cs="Arial"/>
          <w:sz w:val="18"/>
          <w:lang w:eastAsia="zh-CN"/>
        </w:rPr>
        <w:t>”</w:t>
      </w:r>
      <w:r w:rsidR="008E0DA3" w:rsidRPr="00586E9D">
        <w:rPr>
          <w:rFonts w:ascii="Calibri" w:eastAsia="Calibri" w:hAnsi="Calibri" w:cs="Arial"/>
          <w:sz w:val="18"/>
          <w:lang w:eastAsia="zh-CN"/>
        </w:rPr>
        <w:t xml:space="preserve"> means</w:t>
      </w:r>
      <w:r w:rsidR="00AB5683" w:rsidRPr="00586E9D">
        <w:rPr>
          <w:rFonts w:ascii="Calibri" w:eastAsia="Calibri" w:hAnsi="Calibri" w:cs="Arial"/>
          <w:sz w:val="18"/>
          <w:lang w:eastAsia="zh-CN"/>
        </w:rPr>
        <w:t xml:space="preserve"> </w:t>
      </w:r>
      <w:r w:rsidRPr="00586E9D">
        <w:rPr>
          <w:rFonts w:ascii="Calibri" w:eastAsia="Calibri" w:hAnsi="Calibri" w:cs="Arial"/>
          <w:sz w:val="18"/>
          <w:lang w:eastAsia="zh-CN"/>
        </w:rPr>
        <w:t xml:space="preserve">the </w:t>
      </w:r>
      <w:r w:rsidR="00AB5683" w:rsidRPr="00586E9D">
        <w:rPr>
          <w:rFonts w:ascii="Calibri" w:eastAsia="Calibri" w:hAnsi="Calibri" w:cs="Arial"/>
          <w:sz w:val="18"/>
          <w:lang w:eastAsia="zh-CN"/>
        </w:rPr>
        <w:t xml:space="preserve">laws and regulations </w:t>
      </w:r>
      <w:r w:rsidR="002A0606" w:rsidRPr="00586E9D">
        <w:rPr>
          <w:rFonts w:ascii="Calibri" w:eastAsia="Calibri" w:hAnsi="Calibri" w:cs="Arial"/>
          <w:sz w:val="18"/>
          <w:lang w:eastAsia="zh-CN"/>
        </w:rPr>
        <w:t>of the People’s Republic of</w:t>
      </w:r>
      <w:r w:rsidR="00C71223" w:rsidRPr="00586E9D">
        <w:rPr>
          <w:rFonts w:ascii="Calibri" w:eastAsia="Calibri" w:hAnsi="Calibri" w:cs="Arial"/>
          <w:sz w:val="18"/>
          <w:lang w:eastAsia="zh-CN"/>
        </w:rPr>
        <w:t xml:space="preserve"> China</w:t>
      </w:r>
      <w:r w:rsidR="00A96539" w:rsidRPr="00586E9D">
        <w:rPr>
          <w:rFonts w:ascii="Calibri" w:eastAsia="Calibri" w:hAnsi="Calibri" w:cs="Arial"/>
          <w:sz w:val="18"/>
          <w:lang w:eastAsia="zh-CN"/>
        </w:rPr>
        <w:t xml:space="preserve"> that are applicable to this DPA</w:t>
      </w:r>
      <w:r w:rsidR="00D86957" w:rsidRPr="00586E9D">
        <w:rPr>
          <w:rFonts w:ascii="Calibri" w:eastAsia="Calibri" w:hAnsi="Calibri" w:cs="Arial"/>
          <w:sz w:val="18"/>
          <w:lang w:eastAsia="zh-CN"/>
        </w:rPr>
        <w:t xml:space="preserve">, including </w:t>
      </w:r>
      <w:r w:rsidR="008E0DA3" w:rsidRPr="00586E9D">
        <w:rPr>
          <w:rFonts w:ascii="Calibri" w:eastAsia="Calibri" w:hAnsi="Calibri" w:cs="Arial"/>
          <w:sz w:val="18"/>
          <w:lang w:eastAsia="zh-CN"/>
        </w:rPr>
        <w:t>without limitation,</w:t>
      </w:r>
      <w:r w:rsidR="00A96539" w:rsidRPr="00586E9D">
        <w:rPr>
          <w:rFonts w:ascii="Calibri" w:eastAsia="Calibri" w:hAnsi="Calibri" w:cs="Arial"/>
          <w:sz w:val="18"/>
          <w:lang w:eastAsia="zh-CN"/>
        </w:rPr>
        <w:t xml:space="preserve"> the Cybersecurity Law, </w:t>
      </w:r>
      <w:r w:rsidR="0022275C" w:rsidRPr="00586E9D">
        <w:rPr>
          <w:rFonts w:ascii="Calibri" w:eastAsia="Calibri" w:hAnsi="Calibri" w:cs="Arial"/>
          <w:sz w:val="18"/>
          <w:lang w:eastAsia="zh-CN"/>
        </w:rPr>
        <w:t xml:space="preserve">the </w:t>
      </w:r>
      <w:r w:rsidR="0069640F" w:rsidRPr="00586E9D">
        <w:rPr>
          <w:rFonts w:ascii="Calibri" w:eastAsia="Calibri" w:hAnsi="Calibri" w:cs="Arial"/>
          <w:sz w:val="18"/>
          <w:lang w:eastAsia="zh-CN"/>
        </w:rPr>
        <w:t>Data Security Law</w:t>
      </w:r>
      <w:r w:rsidR="00774540" w:rsidRPr="00586E9D">
        <w:rPr>
          <w:rFonts w:ascii="Calibri" w:eastAsia="Calibri" w:hAnsi="Calibri" w:cs="Arial"/>
          <w:sz w:val="18"/>
          <w:lang w:eastAsia="zh-CN"/>
        </w:rPr>
        <w:t>,</w:t>
      </w:r>
      <w:r w:rsidR="00421819" w:rsidRPr="00586E9D">
        <w:rPr>
          <w:rFonts w:ascii="Calibri" w:eastAsia="Calibri" w:hAnsi="Calibri" w:cs="Arial"/>
          <w:sz w:val="18"/>
          <w:lang w:eastAsia="zh-CN"/>
        </w:rPr>
        <w:t xml:space="preserve"> th</w:t>
      </w:r>
      <w:r w:rsidR="00A95FBB" w:rsidRPr="00586E9D">
        <w:rPr>
          <w:rFonts w:ascii="Calibri" w:eastAsia="Calibri" w:hAnsi="Calibri" w:cs="Arial"/>
          <w:sz w:val="18"/>
          <w:lang w:eastAsia="zh-CN"/>
        </w:rPr>
        <w:t>e</w:t>
      </w:r>
      <w:r w:rsidR="00774540" w:rsidRPr="00586E9D">
        <w:rPr>
          <w:rFonts w:ascii="Calibri" w:eastAsia="Calibri" w:hAnsi="Calibri" w:cs="Arial"/>
          <w:sz w:val="18"/>
          <w:lang w:eastAsia="zh-CN"/>
        </w:rPr>
        <w:t xml:space="preserve"> Personal Information Protection Law</w:t>
      </w:r>
      <w:r w:rsidR="00E22099" w:rsidRPr="00586E9D">
        <w:rPr>
          <w:rFonts w:ascii="Calibri" w:eastAsia="Calibri" w:hAnsi="Calibri" w:cs="Arial"/>
          <w:sz w:val="18"/>
          <w:lang w:eastAsia="zh-CN"/>
        </w:rPr>
        <w:t xml:space="preserve"> (</w:t>
      </w:r>
      <w:r w:rsidR="0040248A" w:rsidRPr="00586E9D">
        <w:rPr>
          <w:rFonts w:ascii="Calibri" w:eastAsia="Calibri" w:hAnsi="Calibri" w:cs="Arial"/>
          <w:sz w:val="18"/>
          <w:lang w:eastAsia="zh-CN"/>
        </w:rPr>
        <w:t xml:space="preserve">i.e., the </w:t>
      </w:r>
      <w:r w:rsidR="00E22099" w:rsidRPr="00586E9D">
        <w:rPr>
          <w:rFonts w:ascii="Calibri" w:eastAsia="Calibri" w:hAnsi="Calibri" w:cs="Arial"/>
          <w:sz w:val="18"/>
          <w:lang w:eastAsia="zh-CN"/>
        </w:rPr>
        <w:t>PIPL</w:t>
      </w:r>
      <w:r w:rsidR="0040248A" w:rsidRPr="00586E9D">
        <w:rPr>
          <w:rFonts w:ascii="Calibri" w:eastAsia="Calibri" w:hAnsi="Calibri" w:cs="Arial"/>
          <w:sz w:val="18"/>
          <w:lang w:eastAsia="zh-CN"/>
        </w:rPr>
        <w:t xml:space="preserve"> as defined below</w:t>
      </w:r>
      <w:r w:rsidR="00E22099" w:rsidRPr="00586E9D">
        <w:rPr>
          <w:rFonts w:ascii="Calibri" w:eastAsia="Calibri" w:hAnsi="Calibri" w:cs="Arial"/>
          <w:sz w:val="18"/>
          <w:lang w:eastAsia="zh-CN"/>
        </w:rPr>
        <w:t>)</w:t>
      </w:r>
      <w:r w:rsidR="009B6FE8" w:rsidRPr="00586E9D">
        <w:rPr>
          <w:rFonts w:ascii="Calibri" w:eastAsia="Calibri" w:hAnsi="Calibri" w:cs="Arial"/>
          <w:sz w:val="18"/>
          <w:lang w:eastAsia="zh-CN"/>
        </w:rPr>
        <w:t xml:space="preserve">, and any </w:t>
      </w:r>
      <w:r w:rsidR="003D5741" w:rsidRPr="00586E9D">
        <w:rPr>
          <w:rFonts w:ascii="Calibri" w:eastAsia="Calibri" w:hAnsi="Calibri" w:cs="Arial"/>
          <w:sz w:val="18"/>
          <w:lang w:eastAsia="zh-CN"/>
        </w:rPr>
        <w:t>updates thereto</w:t>
      </w:r>
      <w:r w:rsidR="00585CFA" w:rsidRPr="00586E9D">
        <w:rPr>
          <w:rFonts w:ascii="Calibri" w:eastAsia="Calibri" w:hAnsi="Calibri" w:cs="Arial"/>
          <w:sz w:val="18"/>
          <w:lang w:eastAsia="zh-CN"/>
        </w:rPr>
        <w:t xml:space="preserve">. </w:t>
      </w:r>
    </w:p>
    <w:p w14:paraId="2D28D564" w14:textId="73400298" w:rsidR="00844593" w:rsidRPr="00C17881" w:rsidRDefault="00844593" w:rsidP="00844593">
      <w:pPr>
        <w:tabs>
          <w:tab w:val="left" w:pos="158"/>
        </w:tabs>
        <w:spacing w:after="120" w:line="240" w:lineRule="auto"/>
        <w:rPr>
          <w:rFonts w:ascii="Calibri" w:hAnsi="Calibri"/>
          <w:sz w:val="18"/>
        </w:rPr>
      </w:pPr>
      <w:r w:rsidRPr="00586E9D">
        <w:rPr>
          <w:rFonts w:ascii="Calibri" w:hAnsi="Calibri"/>
          <w:sz w:val="18"/>
        </w:rPr>
        <w:t xml:space="preserve">“Data Protection Requirements” means </w:t>
      </w:r>
      <w:r w:rsidR="00C300DE" w:rsidRPr="00586E9D">
        <w:rPr>
          <w:rFonts w:ascii="Calibri" w:hAnsi="Calibri"/>
          <w:sz w:val="18"/>
        </w:rPr>
        <w:t>China Laws and Regulations</w:t>
      </w:r>
      <w:r w:rsidR="00CE17F9" w:rsidRPr="00586E9D">
        <w:rPr>
          <w:rFonts w:ascii="Calibri" w:hAnsi="Calibri"/>
          <w:sz w:val="18"/>
        </w:rPr>
        <w:t>,</w:t>
      </w:r>
      <w:r w:rsidR="001B05EE" w:rsidRPr="00586E9D">
        <w:rPr>
          <w:rFonts w:ascii="Calibri" w:hAnsi="Calibri"/>
          <w:sz w:val="18"/>
        </w:rPr>
        <w:t xml:space="preserve"> </w:t>
      </w:r>
      <w:r w:rsidRPr="00586E9D">
        <w:rPr>
          <w:rFonts w:ascii="Calibri" w:hAnsi="Calibri"/>
          <w:sz w:val="18"/>
        </w:rPr>
        <w:t>GDPR, Lo</w:t>
      </w:r>
      <w:r w:rsidRPr="00C17881">
        <w:rPr>
          <w:rFonts w:ascii="Calibri" w:hAnsi="Calibri"/>
          <w:sz w:val="18"/>
        </w:rPr>
        <w:t>cal EU/EEA Data Protection Laws, and any applicable laws, regulations, and other legal requirements relating to (a) privacy and data security; and (b) the use, collection, retention, storage, security, disclosure, transfer, disposal, and other processing of any Personal Data.</w:t>
      </w:r>
    </w:p>
    <w:p w14:paraId="19EB4DD1" w14:textId="3DDC4F1D" w:rsidR="00844593" w:rsidRDefault="00844593" w:rsidP="00844593">
      <w:pPr>
        <w:tabs>
          <w:tab w:val="left" w:pos="158"/>
        </w:tabs>
        <w:spacing w:after="120" w:line="240" w:lineRule="auto"/>
        <w:rPr>
          <w:rFonts w:ascii="Calibri" w:eastAsia="Calibri" w:hAnsi="Calibri" w:cs="Arial"/>
          <w:sz w:val="18"/>
        </w:rPr>
      </w:pPr>
      <w:r w:rsidRPr="00C17881">
        <w:rPr>
          <w:rFonts w:ascii="Calibri" w:hAnsi="Calibri"/>
          <w:sz w:val="18"/>
        </w:rPr>
        <w:t>“DPA Terms” means the terms in the DPA and any Online Service-specific terms in the Use Rights that specifically supplement or modify the privacy and security terms in the DPA for a specific Online Service (or feature of an Online Service). In the event of any conflict or inconsistency between the DPA and such Online Service-specific terms, the Online Service-specific terms shall prevail as to the applicable Online Service (or feature of that Online Service).</w:t>
      </w:r>
      <w:r w:rsidRPr="00C17881">
        <w:rPr>
          <w:rFonts w:ascii="Calibri" w:eastAsia="Calibri" w:hAnsi="Calibri" w:cs="Arial"/>
          <w:sz w:val="18"/>
        </w:rPr>
        <w:t xml:space="preserve"> </w:t>
      </w:r>
    </w:p>
    <w:p w14:paraId="7314F9C1"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“GDPR” means Regulation (EU) 2016/679 of the European Parliament and of the Council of 27 April 2016 on the protection of natural persons with regard to the processing of personal data and on the free movement of such </w:t>
      </w:r>
      <w:proofErr w:type="gramStart"/>
      <w:r w:rsidRPr="00C17881">
        <w:rPr>
          <w:rFonts w:ascii="Calibri" w:eastAsia="Calibri" w:hAnsi="Calibri" w:cs="Arial"/>
          <w:sz w:val="18"/>
        </w:rPr>
        <w:t>data, and</w:t>
      </w:r>
      <w:proofErr w:type="gramEnd"/>
      <w:r w:rsidRPr="00C17881">
        <w:rPr>
          <w:rFonts w:ascii="Calibri" w:eastAsia="Calibri" w:hAnsi="Calibri" w:cs="Arial"/>
          <w:sz w:val="18"/>
        </w:rPr>
        <w:t xml:space="preserve"> repealing Directive 95/46/EC (General Data Protection Regulation).</w:t>
      </w:r>
    </w:p>
    <w:p w14:paraId="06BE4F1D"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hAnsi="Calibri"/>
          <w:sz w:val="18"/>
        </w:rPr>
        <w:t>“Local EU/EEA Data Protection Laws” means any subordinate legislation and regulation implementing the GDPR.</w:t>
      </w:r>
      <w:r w:rsidRPr="00C17881">
        <w:rPr>
          <w:rFonts w:ascii="Calibri" w:eastAsia="Calibri" w:hAnsi="Calibri" w:cs="Arial"/>
          <w:sz w:val="18"/>
        </w:rPr>
        <w:t xml:space="preserve"> </w:t>
      </w:r>
    </w:p>
    <w:p w14:paraId="4DEDB186" w14:textId="396B552F"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“GDPR Terms” means the terms in </w:t>
      </w:r>
      <w:hyperlink w:anchor="Attachment3" w:history="1">
        <w:r w:rsidRPr="00C65B58">
          <w:rPr>
            <w:rFonts w:ascii="Calibri" w:eastAsia="Calibri" w:hAnsi="Calibri" w:cs="Arial"/>
            <w:color w:val="0563C1"/>
            <w:sz w:val="18"/>
            <w:u w:val="single"/>
          </w:rPr>
          <w:t xml:space="preserve">Attachment </w:t>
        </w:r>
      </w:hyperlink>
      <w:r w:rsidR="002D5913" w:rsidRPr="00C17881">
        <w:rPr>
          <w:rFonts w:ascii="Calibri" w:eastAsia="Calibri" w:hAnsi="Calibri" w:cs="Arial"/>
          <w:color w:val="0563C1"/>
          <w:sz w:val="18"/>
          <w:u w:val="single"/>
        </w:rPr>
        <w:t>2</w:t>
      </w:r>
      <w:r w:rsidRPr="00C65B58">
        <w:rPr>
          <w:rFonts w:ascii="Calibri" w:eastAsia="Calibri" w:hAnsi="Calibri" w:cs="Arial"/>
          <w:sz w:val="18"/>
        </w:rPr>
        <w:t xml:space="preserve">, under which </w:t>
      </w:r>
      <w:r w:rsidR="00632CD0" w:rsidRPr="00C17881">
        <w:rPr>
          <w:rFonts w:ascii="Calibri" w:eastAsia="Calibri" w:hAnsi="Calibri" w:cs="Arial"/>
          <w:sz w:val="18"/>
        </w:rPr>
        <w:t>21Vianet</w:t>
      </w:r>
      <w:r w:rsidRPr="00C17881">
        <w:rPr>
          <w:rFonts w:ascii="Calibri" w:eastAsia="Calibri" w:hAnsi="Calibri" w:cs="Arial"/>
          <w:sz w:val="18"/>
        </w:rPr>
        <w:t xml:space="preserve"> makes binding commitments regarding its processing of Personal Data as required by Article 28 of the GDPR.</w:t>
      </w:r>
    </w:p>
    <w:p w14:paraId="50C8A691" w14:textId="47280C04" w:rsidR="001C3AEC"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“Personal Data” means any information relating to an identified or identifiable natural person. An identifiable natural person is one who can be </w:t>
      </w:r>
      <w:r w:rsidRPr="00A26DF2">
        <w:rPr>
          <w:rFonts w:ascii="Calibri" w:eastAsia="Calibri" w:hAnsi="Calibri" w:cs="Arial"/>
          <w:sz w:val="18"/>
        </w:rPr>
        <w:t xml:space="preserve">identified, directly or indirectly, </w:t>
      </w:r>
      <w:proofErr w:type="gramStart"/>
      <w:r w:rsidRPr="00A26DF2">
        <w:rPr>
          <w:rFonts w:ascii="Calibri" w:eastAsia="Calibri" w:hAnsi="Calibri" w:cs="Arial"/>
          <w:sz w:val="18"/>
        </w:rPr>
        <w:t>in particular by</w:t>
      </w:r>
      <w:proofErr w:type="gramEnd"/>
      <w:r w:rsidRPr="00A26DF2">
        <w:rPr>
          <w:rFonts w:ascii="Calibri" w:eastAsia="Calibri" w:hAnsi="Calibri" w:cs="Arial"/>
          <w:sz w:val="18"/>
        </w:rPr>
        <w:t xml:space="preserve"> reference to an identifier such as a name, an identification number, location data, an online identifier or to one or more factors specific to the physical, physiological, genetic, mental, economic, cultural or social identity of that natural person.</w:t>
      </w:r>
      <w:r w:rsidR="00A40684" w:rsidRPr="00A26DF2">
        <w:rPr>
          <w:rFonts w:ascii="Calibri" w:eastAsia="Calibri" w:hAnsi="Calibri" w:cs="Arial"/>
          <w:sz w:val="18"/>
        </w:rPr>
        <w:t xml:space="preserve"> </w:t>
      </w:r>
    </w:p>
    <w:p w14:paraId="32C03F0B" w14:textId="36EB2592" w:rsidR="00844593" w:rsidRPr="00C17881" w:rsidRDefault="001C3AEC" w:rsidP="00844593">
      <w:pPr>
        <w:tabs>
          <w:tab w:val="left" w:pos="158"/>
        </w:tabs>
        <w:spacing w:after="120" w:line="240" w:lineRule="auto"/>
        <w:rPr>
          <w:rFonts w:ascii="Calibri" w:eastAsia="Calibri" w:hAnsi="Calibri" w:cs="Arial"/>
          <w:sz w:val="18"/>
        </w:rPr>
      </w:pPr>
      <w:r w:rsidRPr="00586E9D">
        <w:rPr>
          <w:rFonts w:ascii="Calibri" w:eastAsia="Calibri" w:hAnsi="Calibri" w:cs="Arial"/>
          <w:sz w:val="18"/>
        </w:rPr>
        <w:t xml:space="preserve">“PIPL” means the Personal </w:t>
      </w:r>
      <w:r w:rsidR="005B6E40" w:rsidRPr="00586E9D">
        <w:rPr>
          <w:rFonts w:ascii="Calibri" w:eastAsia="Calibri" w:hAnsi="Calibri" w:cs="Arial"/>
          <w:sz w:val="18"/>
        </w:rPr>
        <w:t xml:space="preserve">Information </w:t>
      </w:r>
      <w:r w:rsidR="00A40684" w:rsidRPr="00586E9D">
        <w:rPr>
          <w:rFonts w:ascii="Calibri" w:eastAsia="Calibri" w:hAnsi="Calibri" w:cs="Arial"/>
          <w:sz w:val="18"/>
        </w:rPr>
        <w:t xml:space="preserve">Protection </w:t>
      </w:r>
      <w:r w:rsidR="00A40684" w:rsidRPr="00586E9D">
        <w:rPr>
          <w:rFonts w:ascii="Calibri" w:eastAsia="Calibri" w:hAnsi="Calibri" w:cs="Arial"/>
          <w:sz w:val="18"/>
          <w:lang w:eastAsia="zh-CN"/>
        </w:rPr>
        <w:t>Law of People’s Republic of China, effective as of 1 November 2021.</w:t>
      </w:r>
      <w:r>
        <w:rPr>
          <w:rFonts w:ascii="Calibri" w:eastAsia="Calibri" w:hAnsi="Calibri" w:cs="Arial"/>
          <w:sz w:val="18"/>
        </w:rPr>
        <w:t xml:space="preserve"> </w:t>
      </w:r>
      <w:r w:rsidR="00844593" w:rsidRPr="00C17881">
        <w:rPr>
          <w:rFonts w:ascii="Calibri" w:eastAsia="Calibri" w:hAnsi="Calibri" w:cs="Arial"/>
          <w:sz w:val="18"/>
        </w:rPr>
        <w:t xml:space="preserve"> </w:t>
      </w:r>
    </w:p>
    <w:p w14:paraId="681006BA" w14:textId="1E6D6154" w:rsidR="00844593" w:rsidRDefault="00844593" w:rsidP="00844593">
      <w:pPr>
        <w:tabs>
          <w:tab w:val="left" w:pos="158"/>
        </w:tabs>
        <w:spacing w:after="120" w:line="240" w:lineRule="auto"/>
        <w:rPr>
          <w:rFonts w:ascii="Calibri" w:eastAsia="Calibri" w:hAnsi="Calibri" w:cs="Times New Roman"/>
          <w:sz w:val="18"/>
        </w:rPr>
      </w:pPr>
      <w:r w:rsidRPr="00C17881">
        <w:rPr>
          <w:rFonts w:ascii="Calibri" w:eastAsia="Calibri" w:hAnsi="Calibri" w:cs="Arial"/>
          <w:sz w:val="18"/>
        </w:rPr>
        <w:t>“</w:t>
      </w:r>
      <w:r w:rsidR="00071210">
        <w:rPr>
          <w:rFonts w:ascii="Calibri" w:eastAsia="Calibri" w:hAnsi="Calibri" w:cs="Arial"/>
          <w:sz w:val="18"/>
        </w:rPr>
        <w:t xml:space="preserve">2010 </w:t>
      </w:r>
      <w:r w:rsidRPr="00C17881">
        <w:rPr>
          <w:rFonts w:ascii="Calibri" w:eastAsia="Calibri" w:hAnsi="Calibri" w:cs="Arial"/>
          <w:sz w:val="18"/>
        </w:rPr>
        <w:t xml:space="preserve">Standard Contractual Clauses” means the standard data protection clauses for the transfer of personal data to processors established in third countries which do not ensure an adequate level of data protection, as described in Article 46 of the GDPR and approved by the European Commission decision 2010/87/EC, dated 5 February 2010. The </w:t>
      </w:r>
      <w:r w:rsidR="00C15615">
        <w:rPr>
          <w:rFonts w:ascii="Calibri" w:eastAsia="Calibri" w:hAnsi="Calibri" w:cs="Arial"/>
          <w:sz w:val="18"/>
        </w:rPr>
        <w:t xml:space="preserve">2010 </w:t>
      </w:r>
      <w:r w:rsidRPr="00C17881">
        <w:rPr>
          <w:rFonts w:ascii="Calibri" w:eastAsia="Calibri" w:hAnsi="Calibri" w:cs="Arial"/>
          <w:sz w:val="18"/>
        </w:rPr>
        <w:t xml:space="preserve">Standard Contractual Clauses are in </w:t>
      </w:r>
      <w:hyperlink w:anchor="Attachment1" w:history="1">
        <w:r w:rsidRPr="00C65B58">
          <w:rPr>
            <w:rFonts w:ascii="Calibri" w:eastAsia="Calibri" w:hAnsi="Calibri" w:cs="Arial"/>
            <w:color w:val="0563C1"/>
            <w:sz w:val="18"/>
            <w:u w:val="single"/>
          </w:rPr>
          <w:t xml:space="preserve">Attachment </w:t>
        </w:r>
      </w:hyperlink>
      <w:r w:rsidR="009512E9" w:rsidRPr="00C17881">
        <w:rPr>
          <w:rFonts w:ascii="Calibri" w:eastAsia="Calibri" w:hAnsi="Calibri" w:cs="Arial"/>
          <w:color w:val="0563C1"/>
          <w:sz w:val="18"/>
          <w:u w:val="single"/>
        </w:rPr>
        <w:t>1</w:t>
      </w:r>
      <w:r w:rsidRPr="00C65B58">
        <w:rPr>
          <w:rFonts w:ascii="Calibri" w:eastAsia="Calibri" w:hAnsi="Calibri" w:cs="Arial"/>
          <w:sz w:val="18"/>
        </w:rPr>
        <w:t>.</w:t>
      </w:r>
      <w:r w:rsidRPr="00C65B58">
        <w:rPr>
          <w:rFonts w:ascii="Calibri" w:eastAsia="Calibri" w:hAnsi="Calibri" w:cs="Times New Roman"/>
          <w:sz w:val="18"/>
        </w:rPr>
        <w:t xml:space="preserve"> </w:t>
      </w:r>
    </w:p>
    <w:p w14:paraId="681E7C37" w14:textId="3356CD5E" w:rsidR="009E7411" w:rsidRPr="00C65B58" w:rsidRDefault="009E7411" w:rsidP="006E0EEE">
      <w:pPr>
        <w:pStyle w:val="ProductList-Body"/>
        <w:spacing w:after="120"/>
        <w:rPr>
          <w:rFonts w:ascii="Calibri" w:eastAsia="Calibri" w:hAnsi="Calibri" w:cs="Arial"/>
        </w:rPr>
      </w:pPr>
      <w:r w:rsidRPr="005237D9">
        <w:t xml:space="preserve">“2021 Standard Contractual Clauses” means the standard data protection clauses (processor-to-processor module) </w:t>
      </w:r>
      <w:r w:rsidRPr="00B1353B">
        <w:t>for</w:t>
      </w:r>
      <w:r w:rsidRPr="005237D9">
        <w:t xml:space="preserve"> the transfer of personal data from processors in the EEA to processors established in third countries which do not ensure an adequate level of data protection, as described in Article 46 of the GDPR and approved by the European Commission in decision 2021/914/EC, dated 4 June 2021.</w:t>
      </w:r>
    </w:p>
    <w:p w14:paraId="49DEF39F" w14:textId="3E0660CF" w:rsidR="00844593" w:rsidRPr="00C17881" w:rsidRDefault="00844593" w:rsidP="00844593">
      <w:pPr>
        <w:tabs>
          <w:tab w:val="left" w:pos="158"/>
        </w:tabs>
        <w:spacing w:after="120" w:line="240" w:lineRule="auto"/>
        <w:rPr>
          <w:rFonts w:ascii="Calibri" w:eastAsia="Calibri" w:hAnsi="Calibri" w:cs="Arial"/>
          <w:sz w:val="18"/>
        </w:rPr>
      </w:pPr>
      <w:r w:rsidRPr="00D3314D">
        <w:rPr>
          <w:rFonts w:ascii="Calibri" w:eastAsia="Calibri" w:hAnsi="Calibri" w:cs="Arial"/>
          <w:sz w:val="18"/>
        </w:rPr>
        <w:t>“</w:t>
      </w:r>
      <w:proofErr w:type="spellStart"/>
      <w:r w:rsidRPr="00D3314D">
        <w:rPr>
          <w:rFonts w:ascii="Calibri" w:eastAsia="Calibri" w:hAnsi="Calibri" w:cs="Arial"/>
          <w:sz w:val="18"/>
        </w:rPr>
        <w:t>Subprocessor</w:t>
      </w:r>
      <w:proofErr w:type="spellEnd"/>
      <w:r w:rsidRPr="00D3314D">
        <w:rPr>
          <w:rFonts w:ascii="Calibri" w:eastAsia="Calibri" w:hAnsi="Calibri" w:cs="Arial"/>
          <w:sz w:val="18"/>
        </w:rPr>
        <w:t xml:space="preserve">” means other processors used by </w:t>
      </w:r>
      <w:r w:rsidR="00D13384" w:rsidRPr="00C17881">
        <w:rPr>
          <w:rFonts w:ascii="Calibri" w:eastAsia="Calibri" w:hAnsi="Calibri" w:cs="Arial"/>
          <w:sz w:val="18"/>
        </w:rPr>
        <w:t>21Vianet</w:t>
      </w:r>
      <w:r w:rsidRPr="00C17881">
        <w:rPr>
          <w:rFonts w:ascii="Calibri" w:eastAsia="Calibri" w:hAnsi="Calibri" w:cs="Arial"/>
          <w:sz w:val="18"/>
        </w:rPr>
        <w:t xml:space="preserve"> to process Customer Data and Personal Data, as described in Article 28 of the GDPR. </w:t>
      </w:r>
    </w:p>
    <w:p w14:paraId="51DD2F7E" w14:textId="236129CD" w:rsidR="00844593" w:rsidRPr="00C17881" w:rsidRDefault="00844593" w:rsidP="2CFAD352">
      <w:pPr>
        <w:tabs>
          <w:tab w:val="left" w:pos="158"/>
        </w:tabs>
        <w:spacing w:after="120" w:line="240" w:lineRule="auto"/>
        <w:rPr>
          <w:rFonts w:ascii="Calibri" w:eastAsia="Calibri" w:hAnsi="Calibri" w:cs="Arial"/>
          <w:sz w:val="18"/>
          <w:szCs w:val="18"/>
        </w:rPr>
      </w:pPr>
      <w:r w:rsidRPr="2CFAD352">
        <w:rPr>
          <w:rFonts w:ascii="Calibri" w:eastAsia="Calibri" w:hAnsi="Calibri" w:cs="Arial"/>
          <w:sz w:val="18"/>
          <w:szCs w:val="18"/>
        </w:rPr>
        <w:t>Lower case terms used but not defined in this DPA, such as “personal data breach”, “processing”, “controller”, “processor”, “profiling”, “personal data”, and “data subject” will have the same meaning as set forth in Article 4 of the GDPR</w:t>
      </w:r>
      <w:r w:rsidR="002159F5" w:rsidRPr="00C927DC">
        <w:rPr>
          <w:rFonts w:ascii="Calibri" w:eastAsia="Calibri" w:hAnsi="Calibri" w:cs="Arial"/>
          <w:sz w:val="18"/>
          <w:szCs w:val="18"/>
        </w:rPr>
        <w:t>, irrespective of whether GDPR applies</w:t>
      </w:r>
      <w:r w:rsidR="00331602" w:rsidRPr="0018184A">
        <w:rPr>
          <w:rFonts w:ascii="Calibri" w:eastAsia="Calibri" w:hAnsi="Calibri" w:cs="Arial"/>
          <w:sz w:val="18"/>
          <w:szCs w:val="18"/>
        </w:rPr>
        <w:t>.</w:t>
      </w:r>
      <w:r w:rsidR="00331602" w:rsidRPr="2CFAD352">
        <w:rPr>
          <w:rFonts w:ascii="Calibri" w:eastAsia="Calibri" w:hAnsi="Calibri" w:cs="Arial"/>
          <w:sz w:val="18"/>
          <w:szCs w:val="18"/>
        </w:rPr>
        <w:t xml:space="preserve"> </w:t>
      </w:r>
      <w:r w:rsidRPr="2CFAD352">
        <w:rPr>
          <w:rFonts w:ascii="Calibri" w:eastAsia="Calibri" w:hAnsi="Calibri" w:cs="Arial"/>
          <w:sz w:val="18"/>
          <w:szCs w:val="18"/>
        </w:rPr>
        <w:t>The terms “data importer” and “data exporter” have the meanings given in the Standard Contractual Clauses.</w:t>
      </w:r>
    </w:p>
    <w:p w14:paraId="259D8848" w14:textId="77777777" w:rsidR="00844593" w:rsidRPr="00C65B58" w:rsidRDefault="00844593" w:rsidP="00844593">
      <w:pPr>
        <w:spacing w:after="120"/>
        <w:rPr>
          <w:rFonts w:ascii="Calibri" w:eastAsia="Calibri" w:hAnsi="Calibri" w:cs="Arial"/>
          <w:sz w:val="18"/>
        </w:rPr>
      </w:pPr>
      <w:r w:rsidRPr="00C65B58">
        <w:rPr>
          <w:rFonts w:ascii="Calibri" w:eastAsia="Calibri" w:hAnsi="Calibri" w:cs="Arial"/>
        </w:rPr>
        <w:br w:type="page"/>
      </w:r>
    </w:p>
    <w:p w14:paraId="2782010F" w14:textId="77777777" w:rsidR="00844593" w:rsidRPr="00C17881" w:rsidRDefault="00844593" w:rsidP="00CA1B7C">
      <w:pPr>
        <w:pStyle w:val="Heading1"/>
        <w:rPr>
          <w:rFonts w:eastAsia="Calibri" w:cs="Arial"/>
          <w:b/>
          <w:sz w:val="40"/>
        </w:rPr>
      </w:pPr>
      <w:bookmarkStart w:id="38" w:name="_Toc507768538"/>
      <w:bookmarkStart w:id="39" w:name="_Toc6563787"/>
      <w:bookmarkStart w:id="40" w:name="_Toc26883660"/>
      <w:bookmarkStart w:id="41" w:name="_Toc44323926"/>
      <w:bookmarkStart w:id="42" w:name="_Toc77934657"/>
      <w:bookmarkStart w:id="43" w:name="_Toc92899351"/>
      <w:bookmarkStart w:id="44" w:name="GeneralTerms"/>
      <w:r w:rsidRPr="00C17881">
        <w:rPr>
          <w:rFonts w:eastAsia="Calibri" w:cs="Arial"/>
          <w:b/>
          <w:sz w:val="40"/>
        </w:rPr>
        <w:lastRenderedPageBreak/>
        <w:t>General Terms</w:t>
      </w:r>
      <w:bookmarkEnd w:id="38"/>
      <w:bookmarkEnd w:id="39"/>
      <w:bookmarkEnd w:id="40"/>
      <w:bookmarkEnd w:id="41"/>
      <w:bookmarkEnd w:id="42"/>
      <w:bookmarkEnd w:id="43"/>
    </w:p>
    <w:p w14:paraId="227A3DAA" w14:textId="77777777" w:rsidR="00CA1B7C" w:rsidRDefault="00CA1B7C" w:rsidP="00CA1B7C">
      <w:pPr>
        <w:pStyle w:val="Heading2"/>
        <w:rPr>
          <w:rFonts w:ascii="Calibri" w:eastAsia="Calibri" w:hAnsi="Calibri" w:cs="Arial"/>
          <w:b/>
          <w:color w:val="00188F"/>
          <w:sz w:val="18"/>
        </w:rPr>
      </w:pPr>
      <w:bookmarkStart w:id="45" w:name="_Toc44323927"/>
      <w:bookmarkEnd w:id="44"/>
    </w:p>
    <w:p w14:paraId="416F5A31" w14:textId="32091BBF" w:rsidR="00844593" w:rsidRPr="00C17881" w:rsidRDefault="00844593" w:rsidP="00061F2E">
      <w:pPr>
        <w:pStyle w:val="Heading2"/>
        <w:spacing w:after="40"/>
        <w:rPr>
          <w:rFonts w:ascii="Calibri" w:eastAsia="Calibri" w:hAnsi="Calibri" w:cs="Arial"/>
          <w:b/>
          <w:color w:val="00188F"/>
          <w:sz w:val="18"/>
        </w:rPr>
      </w:pPr>
      <w:bookmarkStart w:id="46" w:name="_Toc77934658"/>
      <w:bookmarkStart w:id="47" w:name="_Toc92899352"/>
      <w:r w:rsidRPr="00C17881">
        <w:rPr>
          <w:rFonts w:ascii="Calibri" w:eastAsia="Calibri" w:hAnsi="Calibri" w:cs="Arial"/>
          <w:b/>
          <w:color w:val="00188F"/>
          <w:sz w:val="18"/>
        </w:rPr>
        <w:t>Compliance with Laws</w:t>
      </w:r>
      <w:bookmarkEnd w:id="45"/>
      <w:bookmarkEnd w:id="46"/>
      <w:bookmarkEnd w:id="47"/>
    </w:p>
    <w:p w14:paraId="67E3D70D" w14:textId="5A461892" w:rsidR="00844593" w:rsidRPr="00C17881" w:rsidRDefault="00EA18A7"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21Vianet</w:t>
      </w:r>
      <w:r w:rsidR="00844593" w:rsidRPr="00C17881">
        <w:rPr>
          <w:rFonts w:ascii="Calibri" w:eastAsia="Calibri" w:hAnsi="Calibri" w:cs="Arial"/>
          <w:sz w:val="18"/>
        </w:rPr>
        <w:t xml:space="preserve"> will comply with all laws and regulations applicable to its provision of the Online Services, including security breach notification law and Data Protection Requirements. However, </w:t>
      </w:r>
      <w:r w:rsidR="00D07F34" w:rsidRPr="00C17881">
        <w:rPr>
          <w:rFonts w:ascii="Calibri" w:eastAsia="Calibri" w:hAnsi="Calibri" w:cs="Arial"/>
          <w:sz w:val="18"/>
        </w:rPr>
        <w:t>21Vianet</w:t>
      </w:r>
      <w:r w:rsidR="00844593" w:rsidRPr="00C17881">
        <w:rPr>
          <w:rFonts w:ascii="Calibri" w:eastAsia="Calibri" w:hAnsi="Calibri" w:cs="Arial"/>
          <w:sz w:val="18"/>
        </w:rPr>
        <w:t xml:space="preserve"> is not responsible for compliance with any laws or regulations applicable to Customer or Customer’s industry that are not generally applicable to information technology service providers. </w:t>
      </w:r>
      <w:r w:rsidR="00D07F34" w:rsidRPr="00C17881">
        <w:rPr>
          <w:rFonts w:ascii="Calibri" w:eastAsia="Calibri" w:hAnsi="Calibri" w:cs="Arial"/>
          <w:sz w:val="18"/>
        </w:rPr>
        <w:t>21Vianet</w:t>
      </w:r>
      <w:r w:rsidR="00844593" w:rsidRPr="00C17881">
        <w:rPr>
          <w:rFonts w:ascii="Calibri" w:eastAsia="Calibri" w:hAnsi="Calibri" w:cs="Arial"/>
          <w:sz w:val="18"/>
        </w:rPr>
        <w:t xml:space="preserve"> does not determine whether Customer Data includes information subject to any specific law or regulation. All Security Incidents are subject to the Security Incident Notification terms below.</w:t>
      </w:r>
    </w:p>
    <w:p w14:paraId="2ABDF1FA" w14:textId="360BB3A3"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Customer must comply with all laws and regulations applicable to its use of Online Services, including laws related to biometric data, confidentiality of communications, and Data Protection Requirements. Customer is responsible for determining whether the Online Services are appropriate for storage and processing of information subject to any specific law or regulation and for using the Online Services in a manner consistent with Customer’s legal and regulatory obligations. C</w:t>
      </w:r>
      <w:r w:rsidRPr="00586E9D">
        <w:rPr>
          <w:rFonts w:ascii="Calibri" w:eastAsia="Calibri" w:hAnsi="Calibri" w:cs="Arial"/>
          <w:sz w:val="18"/>
        </w:rPr>
        <w:t xml:space="preserve">ustomer is responsible for responding to any request from a </w:t>
      </w:r>
      <w:proofErr w:type="gramStart"/>
      <w:r w:rsidRPr="00586E9D">
        <w:rPr>
          <w:rFonts w:ascii="Calibri" w:eastAsia="Calibri" w:hAnsi="Calibri" w:cs="Arial"/>
          <w:sz w:val="18"/>
        </w:rPr>
        <w:t>third party</w:t>
      </w:r>
      <w:proofErr w:type="gramEnd"/>
      <w:r w:rsidRPr="00586E9D">
        <w:rPr>
          <w:rFonts w:ascii="Calibri" w:eastAsia="Calibri" w:hAnsi="Calibri" w:cs="Arial"/>
          <w:sz w:val="18"/>
        </w:rPr>
        <w:t xml:space="preserve"> regarding Customer’s use of an Online Service, such as a request to take down content under </w:t>
      </w:r>
      <w:r w:rsidR="001C6F0D" w:rsidRPr="00586E9D">
        <w:rPr>
          <w:rFonts w:ascii="Calibri" w:eastAsia="Calibri" w:hAnsi="Calibri" w:cs="Arial" w:hint="eastAsia"/>
          <w:sz w:val="18"/>
          <w:lang w:eastAsia="zh-CN"/>
        </w:rPr>
        <w:t>China</w:t>
      </w:r>
      <w:r w:rsidR="001C6F0D" w:rsidRPr="00586E9D">
        <w:rPr>
          <w:rFonts w:ascii="Calibri" w:eastAsia="Calibri" w:hAnsi="Calibri" w:cs="Arial"/>
          <w:sz w:val="18"/>
          <w:lang w:eastAsia="zh-CN"/>
        </w:rPr>
        <w:t xml:space="preserve"> </w:t>
      </w:r>
      <w:r w:rsidR="001C6F0D" w:rsidRPr="00586E9D">
        <w:rPr>
          <w:rFonts w:ascii="Calibri" w:eastAsia="Calibri" w:hAnsi="Calibri" w:cs="Arial" w:hint="eastAsia"/>
          <w:sz w:val="18"/>
          <w:lang w:eastAsia="zh-CN"/>
        </w:rPr>
        <w:t>Laws</w:t>
      </w:r>
      <w:r w:rsidR="001C6F0D" w:rsidRPr="00586E9D">
        <w:rPr>
          <w:rFonts w:ascii="Calibri" w:eastAsia="Calibri" w:hAnsi="Calibri" w:cs="Arial"/>
          <w:sz w:val="18"/>
          <w:lang w:eastAsia="zh-CN"/>
        </w:rPr>
        <w:t xml:space="preserve"> and Regulations</w:t>
      </w:r>
      <w:r w:rsidR="008F4B9D" w:rsidRPr="00586E9D">
        <w:rPr>
          <w:rFonts w:ascii="Calibri" w:eastAsia="Calibri" w:hAnsi="Calibri" w:cs="Arial"/>
          <w:sz w:val="18"/>
        </w:rPr>
        <w:t xml:space="preserve"> </w:t>
      </w:r>
      <w:r w:rsidRPr="00586E9D">
        <w:rPr>
          <w:rFonts w:ascii="Calibri" w:eastAsia="Calibri" w:hAnsi="Calibri" w:cs="Arial"/>
          <w:sz w:val="18"/>
        </w:rPr>
        <w:t>or other applic</w:t>
      </w:r>
      <w:r w:rsidRPr="00C17881">
        <w:rPr>
          <w:rFonts w:ascii="Calibri" w:eastAsia="Calibri" w:hAnsi="Calibri" w:cs="Arial"/>
          <w:sz w:val="18"/>
        </w:rPr>
        <w:t>able laws.</w:t>
      </w:r>
      <w:r w:rsidR="00405686" w:rsidRPr="00C17881">
        <w:rPr>
          <w:rFonts w:ascii="Calibri" w:eastAsia="Calibri" w:hAnsi="Calibri" w:cs="Arial"/>
          <w:sz w:val="18"/>
        </w:rPr>
        <w:t xml:space="preserve"> </w:t>
      </w:r>
    </w:p>
    <w:p w14:paraId="3298B860" w14:textId="77777777" w:rsidR="00405686" w:rsidRPr="00C17881" w:rsidRDefault="00405686" w:rsidP="00844593">
      <w:pPr>
        <w:tabs>
          <w:tab w:val="left" w:pos="158"/>
        </w:tabs>
        <w:spacing w:after="120" w:line="240" w:lineRule="auto"/>
        <w:rPr>
          <w:rFonts w:ascii="Calibri" w:eastAsia="Calibri" w:hAnsi="Calibri" w:cs="Arial"/>
          <w:sz w:val="18"/>
        </w:rPr>
      </w:pPr>
    </w:p>
    <w:p w14:paraId="53F8DF02" w14:textId="77777777" w:rsidR="00844593" w:rsidRPr="00C17881" w:rsidRDefault="00844593" w:rsidP="00CA1B7C">
      <w:pPr>
        <w:pStyle w:val="Heading1"/>
        <w:rPr>
          <w:rFonts w:eastAsia="Calibri" w:cs="Arial"/>
          <w:b/>
          <w:sz w:val="40"/>
        </w:rPr>
      </w:pPr>
      <w:bookmarkStart w:id="48" w:name="OnlineServiceSpecificTerms"/>
      <w:bookmarkStart w:id="49" w:name="_Toc6563813"/>
      <w:bookmarkStart w:id="50" w:name="_Toc26883688"/>
      <w:bookmarkStart w:id="51" w:name="_Toc42764834"/>
      <w:bookmarkStart w:id="52" w:name="_Toc44323928"/>
      <w:bookmarkStart w:id="53" w:name="_Toc77934659"/>
      <w:bookmarkStart w:id="54" w:name="_Toc92899353"/>
      <w:bookmarkStart w:id="55" w:name="DatProtectionTerms"/>
      <w:r w:rsidRPr="00C17881">
        <w:rPr>
          <w:rFonts w:eastAsia="Calibri" w:cs="Arial"/>
          <w:b/>
          <w:sz w:val="40"/>
        </w:rPr>
        <w:t>Data Protection Terms</w:t>
      </w:r>
      <w:bookmarkEnd w:id="48"/>
      <w:bookmarkEnd w:id="49"/>
      <w:bookmarkEnd w:id="50"/>
      <w:bookmarkEnd w:id="51"/>
      <w:bookmarkEnd w:id="52"/>
      <w:bookmarkEnd w:id="53"/>
      <w:bookmarkEnd w:id="54"/>
    </w:p>
    <w:bookmarkEnd w:id="55"/>
    <w:p w14:paraId="06B770D7" w14:textId="77777777" w:rsidR="00CA1B7C" w:rsidRDefault="00CA1B7C" w:rsidP="00844593">
      <w:pPr>
        <w:tabs>
          <w:tab w:val="left" w:pos="158"/>
        </w:tabs>
        <w:spacing w:after="120" w:line="240" w:lineRule="auto"/>
        <w:rPr>
          <w:rFonts w:ascii="Calibri" w:eastAsia="Calibri" w:hAnsi="Calibri" w:cs="Arial"/>
          <w:sz w:val="18"/>
        </w:rPr>
      </w:pPr>
    </w:p>
    <w:p w14:paraId="0D902BBE" w14:textId="66E1FD18"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This section of the DPA includes the following subsections:</w:t>
      </w:r>
    </w:p>
    <w:p w14:paraId="6EEACD98" w14:textId="77777777" w:rsidR="00844593" w:rsidRPr="00C17881" w:rsidRDefault="00844593" w:rsidP="00844593">
      <w:pPr>
        <w:numPr>
          <w:ilvl w:val="0"/>
          <w:numId w:val="5"/>
        </w:numPr>
        <w:tabs>
          <w:tab w:val="left" w:pos="158"/>
        </w:tabs>
        <w:spacing w:after="120" w:line="240" w:lineRule="auto"/>
        <w:rPr>
          <w:rFonts w:ascii="Calibri" w:eastAsia="Calibri" w:hAnsi="Calibri" w:cs="Arial"/>
          <w:sz w:val="18"/>
        </w:rPr>
        <w:sectPr w:rsidR="00844593" w:rsidRPr="00C17881" w:rsidSect="0035640C">
          <w:footerReference w:type="default" r:id="rId22"/>
          <w:footerReference w:type="first" r:id="rId23"/>
          <w:pgSz w:w="12240" w:h="15840"/>
          <w:pgMar w:top="1440" w:right="720" w:bottom="1440" w:left="720" w:header="720" w:footer="720" w:gutter="0"/>
          <w:cols w:space="720"/>
          <w:titlePg/>
          <w:docGrid w:linePitch="360"/>
        </w:sectPr>
      </w:pPr>
    </w:p>
    <w:p w14:paraId="40DE3B8D" w14:textId="77777777" w:rsidR="00844593" w:rsidRPr="00C17881" w:rsidRDefault="00844593" w:rsidP="00844593">
      <w:pPr>
        <w:numPr>
          <w:ilvl w:val="0"/>
          <w:numId w:val="5"/>
        </w:numPr>
        <w:tabs>
          <w:tab w:val="left" w:pos="158"/>
        </w:tabs>
        <w:spacing w:after="0" w:line="240" w:lineRule="auto"/>
        <w:rPr>
          <w:rFonts w:ascii="Calibri" w:eastAsia="Calibri" w:hAnsi="Calibri" w:cs="Arial"/>
          <w:sz w:val="18"/>
        </w:rPr>
      </w:pPr>
      <w:r w:rsidRPr="00C17881">
        <w:rPr>
          <w:rFonts w:ascii="Calibri" w:eastAsia="Calibri" w:hAnsi="Calibri" w:cs="Arial"/>
          <w:sz w:val="18"/>
        </w:rPr>
        <w:t>Scope</w:t>
      </w:r>
    </w:p>
    <w:p w14:paraId="289F6977" w14:textId="77777777" w:rsidR="00844593" w:rsidRPr="00C17881" w:rsidRDefault="00844593" w:rsidP="00844593">
      <w:pPr>
        <w:numPr>
          <w:ilvl w:val="0"/>
          <w:numId w:val="5"/>
        </w:numPr>
        <w:tabs>
          <w:tab w:val="left" w:pos="158"/>
        </w:tabs>
        <w:spacing w:after="0" w:line="240" w:lineRule="auto"/>
        <w:rPr>
          <w:rFonts w:ascii="Calibri" w:eastAsia="Calibri" w:hAnsi="Calibri" w:cs="Arial"/>
          <w:sz w:val="18"/>
        </w:rPr>
      </w:pPr>
      <w:r w:rsidRPr="00C17881">
        <w:rPr>
          <w:rFonts w:ascii="Calibri" w:eastAsia="Calibri" w:hAnsi="Calibri" w:cs="Arial"/>
          <w:sz w:val="18"/>
        </w:rPr>
        <w:t>Nature of Data Processing; Ownership</w:t>
      </w:r>
    </w:p>
    <w:p w14:paraId="069DBA86" w14:textId="77777777" w:rsidR="00844593" w:rsidRPr="00C17881" w:rsidRDefault="00844593" w:rsidP="00844593">
      <w:pPr>
        <w:numPr>
          <w:ilvl w:val="0"/>
          <w:numId w:val="5"/>
        </w:numPr>
        <w:tabs>
          <w:tab w:val="left" w:pos="158"/>
        </w:tabs>
        <w:spacing w:after="0" w:line="240" w:lineRule="auto"/>
        <w:rPr>
          <w:rFonts w:ascii="Calibri" w:eastAsia="Calibri" w:hAnsi="Calibri" w:cs="Arial"/>
          <w:sz w:val="18"/>
        </w:rPr>
      </w:pPr>
      <w:r w:rsidRPr="00C17881">
        <w:rPr>
          <w:rFonts w:ascii="Calibri" w:eastAsia="Calibri" w:hAnsi="Calibri" w:cs="Arial"/>
          <w:sz w:val="18"/>
        </w:rPr>
        <w:t>Disclosure of Processed Data</w:t>
      </w:r>
    </w:p>
    <w:p w14:paraId="6C09544F" w14:textId="79F746DC" w:rsidR="00844593" w:rsidRPr="00C17881" w:rsidRDefault="00844593" w:rsidP="00844593">
      <w:pPr>
        <w:numPr>
          <w:ilvl w:val="0"/>
          <w:numId w:val="5"/>
        </w:numPr>
        <w:tabs>
          <w:tab w:val="left" w:pos="158"/>
        </w:tabs>
        <w:spacing w:after="0" w:line="240" w:lineRule="auto"/>
        <w:rPr>
          <w:rFonts w:ascii="Calibri" w:eastAsia="Calibri" w:hAnsi="Calibri" w:cs="Arial"/>
          <w:sz w:val="18"/>
        </w:rPr>
      </w:pPr>
      <w:r w:rsidRPr="00C17881">
        <w:rPr>
          <w:rFonts w:ascii="Calibri" w:eastAsia="Calibri" w:hAnsi="Calibri" w:cs="Arial"/>
          <w:sz w:val="18"/>
        </w:rPr>
        <w:t>Processing of Personal Data</w:t>
      </w:r>
    </w:p>
    <w:p w14:paraId="3CF44C4B" w14:textId="77777777" w:rsidR="00844593" w:rsidRPr="00C17881" w:rsidRDefault="00844593" w:rsidP="00844593">
      <w:pPr>
        <w:numPr>
          <w:ilvl w:val="0"/>
          <w:numId w:val="5"/>
        </w:numPr>
        <w:tabs>
          <w:tab w:val="left" w:pos="158"/>
        </w:tabs>
        <w:spacing w:after="0" w:line="240" w:lineRule="auto"/>
        <w:rPr>
          <w:rFonts w:ascii="Calibri" w:eastAsia="Calibri" w:hAnsi="Calibri" w:cs="Arial"/>
          <w:sz w:val="18"/>
        </w:rPr>
      </w:pPr>
      <w:r w:rsidRPr="00C17881">
        <w:rPr>
          <w:rFonts w:ascii="Calibri" w:eastAsia="Calibri" w:hAnsi="Calibri" w:cs="Arial"/>
          <w:sz w:val="18"/>
        </w:rPr>
        <w:t>Data Security</w:t>
      </w:r>
    </w:p>
    <w:p w14:paraId="031F9AD0" w14:textId="77777777" w:rsidR="00844593" w:rsidRPr="00C17881" w:rsidRDefault="00844593" w:rsidP="00844593">
      <w:pPr>
        <w:numPr>
          <w:ilvl w:val="0"/>
          <w:numId w:val="5"/>
        </w:numPr>
        <w:tabs>
          <w:tab w:val="left" w:pos="158"/>
        </w:tabs>
        <w:spacing w:after="0" w:line="240" w:lineRule="auto"/>
        <w:rPr>
          <w:rFonts w:ascii="Calibri" w:eastAsia="Calibri" w:hAnsi="Calibri" w:cs="Arial"/>
          <w:sz w:val="18"/>
        </w:rPr>
      </w:pPr>
      <w:r w:rsidRPr="00C17881">
        <w:rPr>
          <w:rFonts w:ascii="Calibri" w:eastAsia="Calibri" w:hAnsi="Calibri" w:cs="Arial"/>
          <w:sz w:val="18"/>
        </w:rPr>
        <w:t>Security Incident Notification</w:t>
      </w:r>
    </w:p>
    <w:p w14:paraId="6E82CE90" w14:textId="7C13C52B" w:rsidR="00844593" w:rsidRPr="00C17881" w:rsidRDefault="00844593" w:rsidP="00844593">
      <w:pPr>
        <w:numPr>
          <w:ilvl w:val="0"/>
          <w:numId w:val="5"/>
        </w:numPr>
        <w:tabs>
          <w:tab w:val="left" w:pos="158"/>
        </w:tabs>
        <w:spacing w:after="0" w:line="240" w:lineRule="auto"/>
        <w:rPr>
          <w:rFonts w:ascii="Calibri" w:eastAsia="Calibri" w:hAnsi="Calibri" w:cs="Arial"/>
          <w:sz w:val="18"/>
        </w:rPr>
      </w:pPr>
      <w:r w:rsidRPr="00C17881">
        <w:rPr>
          <w:rFonts w:ascii="Calibri" w:eastAsia="Calibri" w:hAnsi="Calibri" w:cs="Arial"/>
          <w:sz w:val="18"/>
        </w:rPr>
        <w:t>Data Location</w:t>
      </w:r>
    </w:p>
    <w:p w14:paraId="2B3B6294" w14:textId="77777777" w:rsidR="00844593" w:rsidRPr="00C17881" w:rsidRDefault="00844593" w:rsidP="00844593">
      <w:pPr>
        <w:numPr>
          <w:ilvl w:val="0"/>
          <w:numId w:val="5"/>
        </w:numPr>
        <w:tabs>
          <w:tab w:val="left" w:pos="158"/>
        </w:tabs>
        <w:spacing w:after="0" w:line="240" w:lineRule="auto"/>
        <w:rPr>
          <w:rFonts w:ascii="Calibri" w:eastAsia="Calibri" w:hAnsi="Calibri" w:cs="Arial"/>
          <w:sz w:val="18"/>
        </w:rPr>
      </w:pPr>
      <w:r w:rsidRPr="00C17881">
        <w:rPr>
          <w:rFonts w:ascii="Calibri" w:eastAsia="Calibri" w:hAnsi="Calibri" w:cs="Arial"/>
          <w:sz w:val="18"/>
        </w:rPr>
        <w:t>Data Retention and Deletion</w:t>
      </w:r>
    </w:p>
    <w:p w14:paraId="20418057" w14:textId="77777777" w:rsidR="00844593" w:rsidRPr="00C17881" w:rsidRDefault="00844593" w:rsidP="00844593">
      <w:pPr>
        <w:numPr>
          <w:ilvl w:val="0"/>
          <w:numId w:val="5"/>
        </w:numPr>
        <w:tabs>
          <w:tab w:val="left" w:pos="158"/>
        </w:tabs>
        <w:spacing w:after="0" w:line="240" w:lineRule="auto"/>
        <w:rPr>
          <w:rFonts w:ascii="Calibri" w:eastAsia="Calibri" w:hAnsi="Calibri" w:cs="Arial"/>
          <w:sz w:val="18"/>
        </w:rPr>
      </w:pPr>
      <w:r w:rsidRPr="00C17881">
        <w:rPr>
          <w:rFonts w:ascii="Calibri" w:eastAsia="Calibri" w:hAnsi="Calibri" w:cs="Arial"/>
          <w:sz w:val="18"/>
        </w:rPr>
        <w:t>Processor Confidentiality Commitment</w:t>
      </w:r>
    </w:p>
    <w:p w14:paraId="0BE54268" w14:textId="77777777" w:rsidR="00844593" w:rsidRPr="00C17881" w:rsidRDefault="00844593" w:rsidP="00844593">
      <w:pPr>
        <w:numPr>
          <w:ilvl w:val="0"/>
          <w:numId w:val="5"/>
        </w:numPr>
        <w:tabs>
          <w:tab w:val="left" w:pos="158"/>
        </w:tabs>
        <w:spacing w:after="0" w:line="240" w:lineRule="auto"/>
        <w:rPr>
          <w:rFonts w:ascii="Calibri" w:eastAsia="Calibri" w:hAnsi="Calibri" w:cs="Arial"/>
          <w:sz w:val="18"/>
        </w:rPr>
      </w:pPr>
      <w:r w:rsidRPr="00C17881">
        <w:rPr>
          <w:rFonts w:ascii="Calibri" w:eastAsia="Calibri" w:hAnsi="Calibri" w:cs="Arial"/>
          <w:sz w:val="18"/>
        </w:rPr>
        <w:t xml:space="preserve">Notice and Controls on Use of </w:t>
      </w:r>
      <w:proofErr w:type="spellStart"/>
      <w:r w:rsidRPr="00C17881">
        <w:rPr>
          <w:rFonts w:ascii="Calibri" w:eastAsia="Calibri" w:hAnsi="Calibri" w:cs="Arial"/>
          <w:sz w:val="18"/>
        </w:rPr>
        <w:t>Subprocessors</w:t>
      </w:r>
      <w:proofErr w:type="spellEnd"/>
    </w:p>
    <w:p w14:paraId="27165BAD" w14:textId="77777777" w:rsidR="00844593" w:rsidRPr="00C17881" w:rsidRDefault="00844593" w:rsidP="00844593">
      <w:pPr>
        <w:numPr>
          <w:ilvl w:val="0"/>
          <w:numId w:val="5"/>
        </w:numPr>
        <w:tabs>
          <w:tab w:val="left" w:pos="158"/>
        </w:tabs>
        <w:spacing w:after="0" w:line="240" w:lineRule="auto"/>
        <w:rPr>
          <w:rFonts w:ascii="Calibri" w:eastAsia="Calibri" w:hAnsi="Calibri" w:cs="Arial"/>
          <w:sz w:val="18"/>
        </w:rPr>
      </w:pPr>
      <w:r w:rsidRPr="00C17881">
        <w:rPr>
          <w:rFonts w:ascii="Calibri" w:eastAsia="Calibri" w:hAnsi="Calibri" w:cs="Arial"/>
          <w:sz w:val="18"/>
        </w:rPr>
        <w:t>Biometric Data</w:t>
      </w:r>
    </w:p>
    <w:p w14:paraId="1FC7C428" w14:textId="10325E87" w:rsidR="00844593" w:rsidRPr="00C17881" w:rsidRDefault="00844593" w:rsidP="00844593">
      <w:pPr>
        <w:numPr>
          <w:ilvl w:val="0"/>
          <w:numId w:val="5"/>
        </w:numPr>
        <w:tabs>
          <w:tab w:val="left" w:pos="158"/>
        </w:tabs>
        <w:spacing w:after="0" w:line="240" w:lineRule="auto"/>
        <w:rPr>
          <w:rFonts w:ascii="Calibri" w:eastAsia="Calibri" w:hAnsi="Calibri" w:cs="Arial"/>
          <w:sz w:val="18"/>
        </w:rPr>
      </w:pPr>
      <w:r w:rsidRPr="00C17881">
        <w:rPr>
          <w:rFonts w:ascii="Calibri" w:eastAsia="Calibri" w:hAnsi="Calibri" w:cs="Arial"/>
          <w:sz w:val="18"/>
        </w:rPr>
        <w:t xml:space="preserve">How to Contact </w:t>
      </w:r>
      <w:r w:rsidR="002B472C" w:rsidRPr="00C17881">
        <w:rPr>
          <w:rFonts w:ascii="Calibri" w:eastAsia="Calibri" w:hAnsi="Calibri" w:cs="Arial"/>
          <w:sz w:val="18"/>
        </w:rPr>
        <w:t>21Vianet</w:t>
      </w:r>
    </w:p>
    <w:p w14:paraId="6A6D915F" w14:textId="63025DD4" w:rsidR="00844593" w:rsidRDefault="00844593" w:rsidP="00844593">
      <w:pPr>
        <w:numPr>
          <w:ilvl w:val="0"/>
          <w:numId w:val="5"/>
        </w:numPr>
        <w:tabs>
          <w:tab w:val="left" w:pos="158"/>
        </w:tabs>
        <w:spacing w:after="0" w:line="240" w:lineRule="auto"/>
        <w:rPr>
          <w:rFonts w:ascii="Calibri" w:eastAsia="Calibri" w:hAnsi="Calibri" w:cs="Arial"/>
          <w:sz w:val="18"/>
        </w:rPr>
      </w:pPr>
      <w:r w:rsidRPr="00C17881">
        <w:rPr>
          <w:rFonts w:ascii="Calibri" w:eastAsia="Calibri" w:hAnsi="Calibri" w:cs="Arial"/>
          <w:sz w:val="18"/>
        </w:rPr>
        <w:t>Appendix A – Security Measures</w:t>
      </w:r>
    </w:p>
    <w:p w14:paraId="6CD6806E" w14:textId="207848F2" w:rsidR="00B44452" w:rsidRDefault="00B44452" w:rsidP="00844593">
      <w:pPr>
        <w:numPr>
          <w:ilvl w:val="0"/>
          <w:numId w:val="5"/>
        </w:numPr>
        <w:tabs>
          <w:tab w:val="left" w:pos="158"/>
        </w:tabs>
        <w:spacing w:after="0" w:line="240" w:lineRule="auto"/>
        <w:rPr>
          <w:rFonts w:ascii="Calibri" w:eastAsia="Calibri" w:hAnsi="Calibri" w:cs="Arial"/>
          <w:sz w:val="18"/>
        </w:rPr>
      </w:pPr>
      <w:r>
        <w:rPr>
          <w:rFonts w:ascii="Calibri" w:eastAsia="Calibri" w:hAnsi="Calibri" w:cs="Arial" w:hint="eastAsia"/>
          <w:sz w:val="18"/>
          <w:lang w:eastAsia="zh-CN"/>
        </w:rPr>
        <w:t>A</w:t>
      </w:r>
      <w:r>
        <w:rPr>
          <w:rFonts w:ascii="Calibri" w:eastAsia="Calibri" w:hAnsi="Calibri" w:cs="Arial"/>
          <w:sz w:val="18"/>
          <w:lang w:eastAsia="zh-CN"/>
        </w:rPr>
        <w:t xml:space="preserve">ppendix B – </w:t>
      </w:r>
      <w:r w:rsidRPr="00B44452">
        <w:rPr>
          <w:rFonts w:ascii="Calibri" w:eastAsia="Calibri" w:hAnsi="Calibri" w:cs="Arial"/>
          <w:sz w:val="18"/>
          <w:lang w:eastAsia="zh-CN"/>
        </w:rPr>
        <w:t>Data Subjects and Categories of Personal Data</w:t>
      </w:r>
    </w:p>
    <w:p w14:paraId="2F10881F" w14:textId="14BD45AD" w:rsidR="00B44452" w:rsidRDefault="00B44452" w:rsidP="00844593">
      <w:pPr>
        <w:numPr>
          <w:ilvl w:val="0"/>
          <w:numId w:val="5"/>
        </w:numPr>
        <w:tabs>
          <w:tab w:val="left" w:pos="158"/>
        </w:tabs>
        <w:spacing w:after="0" w:line="240" w:lineRule="auto"/>
        <w:rPr>
          <w:rFonts w:ascii="Calibri" w:eastAsia="Calibri" w:hAnsi="Calibri" w:cs="Arial"/>
          <w:sz w:val="18"/>
        </w:rPr>
      </w:pPr>
      <w:r>
        <w:rPr>
          <w:rFonts w:ascii="Calibri" w:eastAsia="Calibri" w:hAnsi="Calibri" w:cs="Arial" w:hint="eastAsia"/>
          <w:sz w:val="18"/>
          <w:lang w:eastAsia="zh-CN"/>
        </w:rPr>
        <w:t>Appen</w:t>
      </w:r>
      <w:r>
        <w:rPr>
          <w:rFonts w:ascii="Calibri" w:eastAsia="Calibri" w:hAnsi="Calibri" w:cs="Arial"/>
          <w:sz w:val="18"/>
          <w:lang w:eastAsia="zh-CN"/>
        </w:rPr>
        <w:t xml:space="preserve">dix C </w:t>
      </w:r>
      <w:r w:rsidR="00390A13">
        <w:rPr>
          <w:rFonts w:ascii="Calibri" w:eastAsia="Calibri" w:hAnsi="Calibri" w:cs="Arial"/>
          <w:sz w:val="18"/>
          <w:lang w:eastAsia="zh-CN"/>
        </w:rPr>
        <w:t>– Additional</w:t>
      </w:r>
      <w:r w:rsidRPr="00B44452">
        <w:rPr>
          <w:rFonts w:ascii="Calibri" w:eastAsia="Calibri" w:hAnsi="Calibri" w:cs="Arial"/>
          <w:sz w:val="18"/>
          <w:lang w:eastAsia="zh-CN"/>
        </w:rPr>
        <w:t xml:space="preserve"> Safeguards Addendum</w:t>
      </w:r>
    </w:p>
    <w:p w14:paraId="4DBCF0DF" w14:textId="50AF26BA" w:rsidR="00B44452" w:rsidRPr="00C17881" w:rsidRDefault="00B44452" w:rsidP="00844593">
      <w:pPr>
        <w:numPr>
          <w:ilvl w:val="0"/>
          <w:numId w:val="5"/>
        </w:numPr>
        <w:tabs>
          <w:tab w:val="left" w:pos="158"/>
        </w:tabs>
        <w:spacing w:after="0" w:line="240" w:lineRule="auto"/>
        <w:rPr>
          <w:rFonts w:ascii="Calibri" w:eastAsia="Calibri" w:hAnsi="Calibri" w:cs="Arial"/>
          <w:sz w:val="18"/>
        </w:rPr>
        <w:sectPr w:rsidR="00B44452" w:rsidRPr="00C17881" w:rsidSect="005E0E5C">
          <w:footerReference w:type="default" r:id="rId24"/>
          <w:footerReference w:type="first" r:id="rId25"/>
          <w:type w:val="continuous"/>
          <w:pgSz w:w="12240" w:h="15840"/>
          <w:pgMar w:top="1440" w:right="720" w:bottom="1440" w:left="720" w:header="720" w:footer="720" w:gutter="0"/>
          <w:cols w:num="2" w:space="720"/>
          <w:titlePg/>
          <w:docGrid w:linePitch="360"/>
        </w:sectPr>
      </w:pPr>
    </w:p>
    <w:p w14:paraId="647179A5" w14:textId="77777777" w:rsidR="00844593" w:rsidRPr="00C17881" w:rsidRDefault="00844593" w:rsidP="00844593">
      <w:pPr>
        <w:tabs>
          <w:tab w:val="left" w:pos="158"/>
        </w:tabs>
        <w:spacing w:after="0" w:line="240" w:lineRule="auto"/>
        <w:ind w:left="720"/>
        <w:rPr>
          <w:rFonts w:ascii="Calibri" w:eastAsia="Calibri" w:hAnsi="Calibri" w:cs="Arial"/>
          <w:sz w:val="18"/>
        </w:rPr>
      </w:pPr>
    </w:p>
    <w:p w14:paraId="70549896" w14:textId="62BB465C" w:rsidR="00844593" w:rsidRPr="00C17881" w:rsidRDefault="00844593" w:rsidP="00061F2E">
      <w:pPr>
        <w:pStyle w:val="Heading2"/>
        <w:spacing w:after="40"/>
        <w:rPr>
          <w:rFonts w:ascii="Calibri" w:eastAsia="Calibri" w:hAnsi="Calibri" w:cs="Arial"/>
          <w:b/>
          <w:color w:val="00188F"/>
          <w:sz w:val="18"/>
        </w:rPr>
      </w:pPr>
      <w:bookmarkStart w:id="56" w:name="_Toc507768549"/>
      <w:bookmarkStart w:id="57" w:name="_Toc8395009"/>
      <w:bookmarkStart w:id="58" w:name="_Toc6563798"/>
      <w:bookmarkStart w:id="59" w:name="_Toc21617016"/>
      <w:bookmarkStart w:id="60" w:name="_Toc26972836"/>
      <w:bookmarkStart w:id="61" w:name="_Toc42764835"/>
      <w:bookmarkStart w:id="62" w:name="_Toc44323929"/>
      <w:bookmarkStart w:id="63" w:name="_Toc77934660"/>
      <w:bookmarkStart w:id="64" w:name="_Toc92899354"/>
      <w:r w:rsidRPr="00C17881">
        <w:rPr>
          <w:rFonts w:ascii="Calibri" w:eastAsia="Calibri" w:hAnsi="Calibri" w:cs="Arial"/>
          <w:b/>
          <w:color w:val="00188F"/>
          <w:sz w:val="18"/>
        </w:rPr>
        <w:t>Scope</w:t>
      </w:r>
      <w:bookmarkEnd w:id="56"/>
      <w:bookmarkEnd w:id="57"/>
      <w:bookmarkEnd w:id="58"/>
      <w:bookmarkEnd w:id="59"/>
      <w:bookmarkEnd w:id="60"/>
      <w:bookmarkEnd w:id="61"/>
      <w:bookmarkEnd w:id="62"/>
      <w:bookmarkEnd w:id="63"/>
      <w:bookmarkEnd w:id="64"/>
    </w:p>
    <w:p w14:paraId="786EB70A" w14:textId="79E844D8" w:rsidR="00844593"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The DPA Terms apply to all Online Services except any Online Services specifically identified as excluded in Attachment 1 to the OST (or successor location in the Use Rights), which are governed by the privacy and security terms in the applicable Online Service specific terms.</w:t>
      </w:r>
    </w:p>
    <w:p w14:paraId="5EA61661" w14:textId="630AFCD7" w:rsidR="00130193" w:rsidRPr="00C17881" w:rsidRDefault="00130193" w:rsidP="00844593">
      <w:pPr>
        <w:tabs>
          <w:tab w:val="left" w:pos="158"/>
        </w:tabs>
        <w:spacing w:after="120" w:line="240" w:lineRule="auto"/>
        <w:rPr>
          <w:rFonts w:ascii="Calibri" w:eastAsia="Calibri" w:hAnsi="Calibri" w:cs="Arial"/>
          <w:sz w:val="18"/>
        </w:rPr>
      </w:pPr>
      <w:r w:rsidRPr="00130193">
        <w:rPr>
          <w:rFonts w:ascii="Calibri" w:eastAsia="Calibri" w:hAnsi="Calibri" w:cs="Arial"/>
          <w:sz w:val="18"/>
        </w:rPr>
        <w:t xml:space="preserve">For clarity, the DPA Terms apply only to the processing of data in environments controlled by </w:t>
      </w:r>
      <w:r w:rsidR="009E1606">
        <w:rPr>
          <w:rFonts w:ascii="Calibri" w:eastAsia="Calibri" w:hAnsi="Calibri" w:cs="Arial"/>
          <w:sz w:val="18"/>
        </w:rPr>
        <w:t xml:space="preserve">21Vianet </w:t>
      </w:r>
      <w:r w:rsidRPr="00130193">
        <w:rPr>
          <w:rFonts w:ascii="Calibri" w:eastAsia="Calibri" w:hAnsi="Calibri" w:cs="Arial"/>
          <w:sz w:val="18"/>
        </w:rPr>
        <w:t xml:space="preserve">and </w:t>
      </w:r>
      <w:r w:rsidR="009E1606">
        <w:rPr>
          <w:rFonts w:ascii="Calibri" w:eastAsia="Calibri" w:hAnsi="Calibri" w:cs="Arial"/>
          <w:sz w:val="18"/>
        </w:rPr>
        <w:t>21Vianet</w:t>
      </w:r>
      <w:r w:rsidRPr="00130193">
        <w:rPr>
          <w:rFonts w:ascii="Calibri" w:eastAsia="Calibri" w:hAnsi="Calibri" w:cs="Arial"/>
          <w:sz w:val="18"/>
        </w:rPr>
        <w:t xml:space="preserve">'s </w:t>
      </w:r>
      <w:proofErr w:type="spellStart"/>
      <w:r w:rsidRPr="00130193">
        <w:rPr>
          <w:rFonts w:ascii="Calibri" w:eastAsia="Calibri" w:hAnsi="Calibri" w:cs="Arial"/>
          <w:sz w:val="18"/>
        </w:rPr>
        <w:t>subprocessors</w:t>
      </w:r>
      <w:proofErr w:type="spellEnd"/>
      <w:r w:rsidRPr="00130193">
        <w:rPr>
          <w:rFonts w:ascii="Calibri" w:eastAsia="Calibri" w:hAnsi="Calibri" w:cs="Arial"/>
          <w:sz w:val="18"/>
        </w:rPr>
        <w:t xml:space="preserve">. This includes data sent to </w:t>
      </w:r>
      <w:r w:rsidR="00BD4654">
        <w:rPr>
          <w:rFonts w:ascii="Calibri" w:eastAsia="Calibri" w:hAnsi="Calibri" w:cs="Arial"/>
          <w:sz w:val="18"/>
        </w:rPr>
        <w:t>21Vian</w:t>
      </w:r>
      <w:r w:rsidR="00814B23">
        <w:rPr>
          <w:rFonts w:ascii="Calibri" w:eastAsia="Calibri" w:hAnsi="Calibri" w:cs="Arial"/>
          <w:sz w:val="18"/>
        </w:rPr>
        <w:t>e</w:t>
      </w:r>
      <w:r w:rsidR="00BD4654">
        <w:rPr>
          <w:rFonts w:ascii="Calibri" w:eastAsia="Calibri" w:hAnsi="Calibri" w:cs="Arial"/>
          <w:sz w:val="18"/>
        </w:rPr>
        <w:t xml:space="preserve">t </w:t>
      </w:r>
      <w:r w:rsidRPr="00130193">
        <w:rPr>
          <w:rFonts w:ascii="Calibri" w:eastAsia="Calibri" w:hAnsi="Calibri" w:cs="Arial"/>
          <w:sz w:val="18"/>
        </w:rPr>
        <w:t xml:space="preserve">by </w:t>
      </w:r>
      <w:r w:rsidR="00BD4654">
        <w:rPr>
          <w:rFonts w:ascii="Calibri" w:eastAsia="Calibri" w:hAnsi="Calibri" w:cs="Arial"/>
          <w:sz w:val="18"/>
        </w:rPr>
        <w:t>Online</w:t>
      </w:r>
      <w:r w:rsidRPr="00130193">
        <w:rPr>
          <w:rFonts w:ascii="Calibri" w:eastAsia="Calibri" w:hAnsi="Calibri" w:cs="Arial"/>
          <w:sz w:val="18"/>
        </w:rPr>
        <w:t xml:space="preserve"> Services but does not include data that remains on Customer's premises or in any Customer selected third party operating environments.</w:t>
      </w:r>
    </w:p>
    <w:p w14:paraId="4A70E0E9" w14:textId="1E664D2D"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Previews may employ lesser or different privacy and security measures than those typically present in the Online Services. Unless otherwise noted, Customer should not use Previews to process Personal Data or other data that is subject to legal or regulatory compliance requirements. The following terms in this DPA do not apply to Previews: Processing of Personal Data</w:t>
      </w:r>
      <w:r w:rsidR="00FF5A23" w:rsidRPr="00C17881">
        <w:rPr>
          <w:rFonts w:ascii="Calibri" w:eastAsia="Calibri" w:hAnsi="Calibri" w:cs="Arial"/>
          <w:sz w:val="18"/>
        </w:rPr>
        <w:t xml:space="preserve"> and</w:t>
      </w:r>
      <w:r w:rsidRPr="00C17881">
        <w:rPr>
          <w:rFonts w:ascii="Calibri" w:eastAsia="Calibri" w:hAnsi="Calibri" w:cs="Arial"/>
          <w:sz w:val="18"/>
        </w:rPr>
        <w:t xml:space="preserve"> Data Security.</w:t>
      </w:r>
    </w:p>
    <w:p w14:paraId="7A3B3E98" w14:textId="77777777" w:rsidR="00844593" w:rsidRPr="00C17881" w:rsidRDefault="00844593" w:rsidP="00061F2E">
      <w:pPr>
        <w:pStyle w:val="Heading2"/>
        <w:spacing w:after="40"/>
        <w:rPr>
          <w:rFonts w:ascii="Calibri" w:eastAsia="Calibri" w:hAnsi="Calibri" w:cs="Arial"/>
          <w:b/>
          <w:color w:val="00188F"/>
          <w:sz w:val="18"/>
        </w:rPr>
      </w:pPr>
      <w:bookmarkStart w:id="65" w:name="_Toc26972837"/>
      <w:bookmarkStart w:id="66" w:name="_Toc44323930"/>
      <w:bookmarkStart w:id="67" w:name="_Toc77934661"/>
      <w:bookmarkStart w:id="68" w:name="_Toc92899355"/>
      <w:bookmarkStart w:id="69" w:name="_Toc507768552"/>
      <w:bookmarkStart w:id="70" w:name="_Toc8395012"/>
      <w:r w:rsidRPr="00C17881">
        <w:rPr>
          <w:rFonts w:ascii="Calibri" w:eastAsia="Calibri" w:hAnsi="Calibri" w:cs="Arial"/>
          <w:b/>
          <w:color w:val="00188F"/>
          <w:sz w:val="18"/>
        </w:rPr>
        <w:t xml:space="preserve">Nature of Data </w:t>
      </w:r>
      <w:bookmarkStart w:id="71" w:name="_Toc6563799"/>
      <w:bookmarkStart w:id="72" w:name="_Toc21617017"/>
      <w:r w:rsidRPr="00C17881">
        <w:rPr>
          <w:rFonts w:ascii="Calibri" w:eastAsia="Calibri" w:hAnsi="Calibri" w:cs="Arial"/>
          <w:b/>
          <w:color w:val="00188F"/>
          <w:sz w:val="18"/>
        </w:rPr>
        <w:t>Processing; Ownership</w:t>
      </w:r>
      <w:bookmarkEnd w:id="65"/>
      <w:bookmarkEnd w:id="66"/>
      <w:bookmarkEnd w:id="67"/>
      <w:bookmarkEnd w:id="71"/>
      <w:bookmarkEnd w:id="72"/>
      <w:bookmarkEnd w:id="68"/>
    </w:p>
    <w:p w14:paraId="4DDD5583" w14:textId="2C9EBA7D" w:rsidR="00844593" w:rsidRPr="00C17881" w:rsidRDefault="009A264A"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szCs w:val="18"/>
        </w:rPr>
        <w:t>21Vianet</w:t>
      </w:r>
      <w:r w:rsidR="00844593" w:rsidRPr="00C17881">
        <w:rPr>
          <w:rFonts w:ascii="Calibri" w:eastAsia="Calibri" w:hAnsi="Calibri" w:cs="Arial"/>
          <w:sz w:val="18"/>
        </w:rPr>
        <w:t xml:space="preserve"> will use and otherwise process Customer Data and Personal Data only </w:t>
      </w:r>
      <w:r w:rsidR="00CB57ED" w:rsidRPr="00C17881">
        <w:rPr>
          <w:rFonts w:ascii="Calibri" w:eastAsia="Calibri" w:hAnsi="Calibri" w:cs="Arial"/>
          <w:sz w:val="18"/>
        </w:rPr>
        <w:t xml:space="preserve">in accordance with Customer’s documented instructions and as described and subject to the limitations provided below </w:t>
      </w:r>
      <w:r w:rsidR="00844593" w:rsidRPr="00C17881">
        <w:rPr>
          <w:rFonts w:ascii="Calibri" w:eastAsia="Calibri" w:hAnsi="Calibri" w:cs="Arial"/>
          <w:sz w:val="18"/>
        </w:rPr>
        <w:t>(a) to provide Customer the Online Services</w:t>
      </w:r>
      <w:r w:rsidR="0086165F">
        <w:rPr>
          <w:rFonts w:ascii="Calibri" w:eastAsia="Calibri" w:hAnsi="Calibri" w:cs="Arial"/>
          <w:sz w:val="18"/>
        </w:rPr>
        <w:t xml:space="preserve"> in accordance with Customer’s documented instructions</w:t>
      </w:r>
      <w:r w:rsidR="00844593" w:rsidRPr="00C17881">
        <w:rPr>
          <w:rFonts w:ascii="Calibri" w:eastAsia="Calibri" w:hAnsi="Calibri" w:cs="Arial"/>
          <w:sz w:val="18"/>
        </w:rPr>
        <w:t xml:space="preserve">, and (b) for business operations </w:t>
      </w:r>
      <w:r w:rsidR="00562F5E">
        <w:rPr>
          <w:rFonts w:ascii="Calibri" w:eastAsia="Calibri" w:hAnsi="Calibri" w:cs="Arial"/>
          <w:sz w:val="18"/>
        </w:rPr>
        <w:t xml:space="preserve">associated with </w:t>
      </w:r>
      <w:r w:rsidR="0086165F">
        <w:rPr>
          <w:rFonts w:ascii="Calibri" w:eastAsia="Calibri" w:hAnsi="Calibri" w:cs="Arial"/>
          <w:sz w:val="18"/>
        </w:rPr>
        <w:t xml:space="preserve">providing </w:t>
      </w:r>
      <w:r w:rsidR="00844593" w:rsidRPr="00C17881">
        <w:rPr>
          <w:rFonts w:ascii="Calibri" w:eastAsia="Calibri" w:hAnsi="Calibri" w:cs="Arial"/>
          <w:sz w:val="18"/>
        </w:rPr>
        <w:t xml:space="preserve">the Online Services to Customer. As between the parties, Customer retains all right, title and interest in and to Customer Data. </w:t>
      </w:r>
      <w:r w:rsidR="008E7033" w:rsidRPr="00C17881">
        <w:rPr>
          <w:rFonts w:ascii="Calibri" w:eastAsia="Calibri" w:hAnsi="Calibri" w:cs="Arial"/>
          <w:sz w:val="18"/>
        </w:rPr>
        <w:t>21Vianet</w:t>
      </w:r>
      <w:r w:rsidR="00844593" w:rsidRPr="00C17881">
        <w:rPr>
          <w:rFonts w:ascii="Calibri" w:eastAsia="Calibri" w:hAnsi="Calibri" w:cs="Arial"/>
          <w:sz w:val="18"/>
        </w:rPr>
        <w:t xml:space="preserve"> acquires no rights in Customer Data, other than the rights Customer grants to </w:t>
      </w:r>
      <w:r w:rsidR="00403178" w:rsidRPr="00C17881">
        <w:rPr>
          <w:rFonts w:ascii="Calibri" w:eastAsia="Calibri" w:hAnsi="Calibri" w:cs="Arial"/>
          <w:sz w:val="18"/>
        </w:rPr>
        <w:t>21Vianet</w:t>
      </w:r>
      <w:r w:rsidR="00844593" w:rsidRPr="00C17881">
        <w:rPr>
          <w:rFonts w:ascii="Calibri" w:eastAsia="Calibri" w:hAnsi="Calibri" w:cs="Arial"/>
          <w:sz w:val="18"/>
        </w:rPr>
        <w:t xml:space="preserve"> in this section. This paragraph does not affect </w:t>
      </w:r>
      <w:r w:rsidR="00403178" w:rsidRPr="00C17881">
        <w:rPr>
          <w:rFonts w:ascii="Calibri" w:eastAsia="Calibri" w:hAnsi="Calibri" w:cs="Arial"/>
          <w:sz w:val="18"/>
        </w:rPr>
        <w:t>21Vianet</w:t>
      </w:r>
      <w:r w:rsidR="00844593" w:rsidRPr="00C17881">
        <w:rPr>
          <w:rFonts w:ascii="Calibri" w:eastAsia="Calibri" w:hAnsi="Calibri" w:cs="Arial"/>
          <w:sz w:val="18"/>
        </w:rPr>
        <w:t xml:space="preserve">’s rights in software or services </w:t>
      </w:r>
      <w:r w:rsidR="00403178" w:rsidRPr="00C17881">
        <w:rPr>
          <w:rFonts w:ascii="Calibri" w:eastAsia="Calibri" w:hAnsi="Calibri" w:cs="Arial"/>
          <w:sz w:val="18"/>
        </w:rPr>
        <w:t xml:space="preserve">21Vianet </w:t>
      </w:r>
      <w:r w:rsidR="00844593" w:rsidRPr="00C17881">
        <w:rPr>
          <w:rFonts w:ascii="Calibri" w:eastAsia="Calibri" w:hAnsi="Calibri" w:cs="Arial"/>
          <w:sz w:val="18"/>
        </w:rPr>
        <w:t>licenses to Customer.</w:t>
      </w:r>
    </w:p>
    <w:p w14:paraId="3F266C04" w14:textId="77777777" w:rsidR="00844593" w:rsidRPr="00C17881" w:rsidRDefault="00844593" w:rsidP="00737DDA">
      <w:pPr>
        <w:tabs>
          <w:tab w:val="left" w:pos="158"/>
        </w:tabs>
        <w:spacing w:after="120" w:line="240" w:lineRule="auto"/>
        <w:ind w:left="158"/>
        <w:outlineLvl w:val="2"/>
        <w:rPr>
          <w:rFonts w:ascii="Calibri" w:eastAsia="Calibri" w:hAnsi="Calibri" w:cs="Arial"/>
          <w:sz w:val="18"/>
        </w:rPr>
      </w:pPr>
      <w:bookmarkStart w:id="73" w:name="_Toc6563800"/>
      <w:bookmarkStart w:id="74" w:name="_Toc26972838"/>
      <w:bookmarkStart w:id="75" w:name="_Toc13858350"/>
      <w:bookmarkStart w:id="76" w:name="_Toc21617018"/>
      <w:r w:rsidRPr="00C65B58">
        <w:rPr>
          <w:rFonts w:ascii="Calibri" w:hAnsi="Calibri"/>
          <w:b/>
          <w:color w:val="0072C6"/>
          <w:sz w:val="18"/>
        </w:rPr>
        <w:t xml:space="preserve">Processing to Provide Customer </w:t>
      </w:r>
      <w:bookmarkEnd w:id="73"/>
      <w:r w:rsidRPr="00C65B58">
        <w:rPr>
          <w:rFonts w:ascii="Calibri" w:hAnsi="Calibri"/>
          <w:b/>
          <w:color w:val="0072C6"/>
          <w:sz w:val="18"/>
        </w:rPr>
        <w:t>the Online Services</w:t>
      </w:r>
      <w:bookmarkEnd w:id="74"/>
    </w:p>
    <w:p w14:paraId="400A9EBC" w14:textId="77777777" w:rsidR="00844593" w:rsidRPr="00C17881" w:rsidRDefault="00844593"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sz w:val="18"/>
        </w:rPr>
        <w:t xml:space="preserve">For purposes of this DPA, “to provide” an Online Service consists of:  </w:t>
      </w:r>
    </w:p>
    <w:p w14:paraId="72785E7F" w14:textId="77777777" w:rsidR="00844593" w:rsidRPr="00C17881" w:rsidRDefault="00844593" w:rsidP="00844593">
      <w:pPr>
        <w:numPr>
          <w:ilvl w:val="0"/>
          <w:numId w:val="7"/>
        </w:numPr>
        <w:tabs>
          <w:tab w:val="left" w:pos="158"/>
        </w:tabs>
        <w:spacing w:after="0" w:line="240" w:lineRule="auto"/>
        <w:rPr>
          <w:rFonts w:ascii="Calibri" w:eastAsia="Calibri" w:hAnsi="Calibri" w:cs="Arial"/>
          <w:sz w:val="18"/>
        </w:rPr>
      </w:pPr>
      <w:r w:rsidRPr="00C17881">
        <w:rPr>
          <w:rFonts w:ascii="Calibri" w:eastAsia="Calibri" w:hAnsi="Calibri" w:cs="Arial"/>
          <w:sz w:val="18"/>
        </w:rPr>
        <w:t xml:space="preserve">Delivering functional capabilities as licensed, configured, and </w:t>
      </w:r>
      <w:bookmarkEnd w:id="75"/>
      <w:bookmarkEnd w:id="76"/>
      <w:r w:rsidRPr="00C17881">
        <w:rPr>
          <w:rFonts w:ascii="Calibri" w:eastAsia="Calibri" w:hAnsi="Calibri" w:cs="Arial"/>
          <w:sz w:val="18"/>
        </w:rPr>
        <w:t xml:space="preserve">used by Customer and its users, including providing personalized user </w:t>
      </w:r>
      <w:proofErr w:type="gramStart"/>
      <w:r w:rsidRPr="00C17881">
        <w:rPr>
          <w:rFonts w:ascii="Calibri" w:eastAsia="Calibri" w:hAnsi="Calibri" w:cs="Arial"/>
          <w:sz w:val="18"/>
        </w:rPr>
        <w:t>experiences;</w:t>
      </w:r>
      <w:proofErr w:type="gramEnd"/>
      <w:r w:rsidRPr="00C17881">
        <w:rPr>
          <w:rFonts w:ascii="Calibri" w:eastAsia="Calibri" w:hAnsi="Calibri" w:cs="Arial"/>
          <w:sz w:val="18"/>
        </w:rPr>
        <w:t xml:space="preserve"> </w:t>
      </w:r>
    </w:p>
    <w:p w14:paraId="0ECE23ED" w14:textId="77777777" w:rsidR="00844593" w:rsidRPr="00C17881" w:rsidRDefault="00844593" w:rsidP="00844593">
      <w:pPr>
        <w:numPr>
          <w:ilvl w:val="0"/>
          <w:numId w:val="7"/>
        </w:numPr>
        <w:tabs>
          <w:tab w:val="left" w:pos="158"/>
        </w:tabs>
        <w:spacing w:after="0" w:line="240" w:lineRule="auto"/>
        <w:rPr>
          <w:rFonts w:ascii="Calibri" w:eastAsia="Calibri" w:hAnsi="Calibri" w:cs="Arial"/>
          <w:sz w:val="18"/>
        </w:rPr>
      </w:pPr>
      <w:r w:rsidRPr="00C17881">
        <w:rPr>
          <w:rFonts w:ascii="Calibri" w:eastAsia="Calibri" w:hAnsi="Calibri" w:cs="Arial"/>
          <w:sz w:val="18"/>
        </w:rPr>
        <w:t xml:space="preserve">Troubleshooting (preventing, detecting, and repairing problems); and </w:t>
      </w:r>
    </w:p>
    <w:p w14:paraId="15450342" w14:textId="07E6283D" w:rsidR="00844593" w:rsidRPr="00C17881" w:rsidRDefault="00844593" w:rsidP="00844593">
      <w:pPr>
        <w:numPr>
          <w:ilvl w:val="0"/>
          <w:numId w:val="7"/>
        </w:numPr>
        <w:tabs>
          <w:tab w:val="left" w:pos="158"/>
        </w:tabs>
        <w:spacing w:after="120" w:line="240" w:lineRule="auto"/>
        <w:rPr>
          <w:rFonts w:ascii="Calibri" w:eastAsia="Calibri" w:hAnsi="Calibri" w:cs="Arial"/>
          <w:sz w:val="18"/>
        </w:rPr>
      </w:pPr>
      <w:r w:rsidRPr="00C17881">
        <w:rPr>
          <w:rFonts w:ascii="Calibri" w:eastAsia="Calibri" w:hAnsi="Calibri" w:cs="Arial"/>
          <w:sz w:val="18"/>
        </w:rPr>
        <w:lastRenderedPageBreak/>
        <w:t>Ongoing improvement (installing the latest updates and making improvements to user productivity, reliability, efficacy,</w:t>
      </w:r>
      <w:r w:rsidR="00116689">
        <w:rPr>
          <w:rFonts w:ascii="Calibri" w:eastAsia="Calibri" w:hAnsi="Calibri" w:cs="Arial"/>
          <w:sz w:val="18"/>
        </w:rPr>
        <w:t xml:space="preserve"> quality,</w:t>
      </w:r>
      <w:r w:rsidRPr="00C17881">
        <w:rPr>
          <w:rFonts w:ascii="Calibri" w:eastAsia="Calibri" w:hAnsi="Calibri" w:cs="Arial"/>
          <w:sz w:val="18"/>
        </w:rPr>
        <w:t xml:space="preserve"> and security).</w:t>
      </w:r>
    </w:p>
    <w:p w14:paraId="139AAB62" w14:textId="5FC36FBA" w:rsidR="00844593" w:rsidRPr="00C17881" w:rsidRDefault="00844593"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sz w:val="18"/>
        </w:rPr>
        <w:t xml:space="preserve">When providing Online Services, </w:t>
      </w:r>
      <w:r w:rsidR="008C6F3A" w:rsidRPr="00C17881">
        <w:rPr>
          <w:rFonts w:ascii="Calibri" w:eastAsia="Calibri" w:hAnsi="Calibri" w:cs="Arial"/>
          <w:sz w:val="18"/>
        </w:rPr>
        <w:t xml:space="preserve">21Vianet </w:t>
      </w:r>
      <w:r w:rsidRPr="00C17881">
        <w:rPr>
          <w:rFonts w:ascii="Calibri" w:eastAsia="Calibri" w:hAnsi="Calibri" w:cs="Arial"/>
          <w:sz w:val="18"/>
        </w:rPr>
        <w:t>will not use or otherwise process Customer Data or Personal Data for</w:t>
      </w:r>
      <w:r w:rsidRPr="00C17881" w:rsidDel="000A0ADE">
        <w:rPr>
          <w:rFonts w:ascii="Calibri" w:eastAsia="Calibri" w:hAnsi="Calibri" w:cs="Arial"/>
          <w:sz w:val="18"/>
        </w:rPr>
        <w:t>:</w:t>
      </w:r>
      <w:r w:rsidRPr="00C17881">
        <w:rPr>
          <w:rFonts w:ascii="Calibri" w:eastAsia="Calibri" w:hAnsi="Calibri" w:cs="Arial"/>
          <w:sz w:val="18"/>
        </w:rPr>
        <w:t xml:space="preserve"> (a) user profiling, (b) advertising or similar commercial purposes, or (c) market research aimed at creating new functionalities, services, or products or any other purpose, unless such use or processing is in accordance with Customer’s documented instructions.</w:t>
      </w:r>
    </w:p>
    <w:p w14:paraId="2FAD8F1E" w14:textId="5C3B93BF" w:rsidR="00844593" w:rsidRPr="00C65B58" w:rsidRDefault="00844593" w:rsidP="00834102">
      <w:pPr>
        <w:tabs>
          <w:tab w:val="left" w:pos="158"/>
        </w:tabs>
        <w:spacing w:after="120" w:line="240" w:lineRule="auto"/>
        <w:ind w:left="158"/>
        <w:outlineLvl w:val="2"/>
        <w:rPr>
          <w:rFonts w:ascii="Calibri" w:eastAsia="Calibri" w:hAnsi="Calibri" w:cs="Arial"/>
          <w:sz w:val="18"/>
        </w:rPr>
      </w:pPr>
      <w:bookmarkStart w:id="77" w:name="_Toc26972839"/>
      <w:r w:rsidRPr="00C17881">
        <w:rPr>
          <w:rFonts w:ascii="Calibri" w:hAnsi="Calibri"/>
          <w:b/>
          <w:color w:val="0072C6"/>
          <w:sz w:val="18"/>
        </w:rPr>
        <w:t>Processing for Business Operations</w:t>
      </w:r>
      <w:bookmarkEnd w:id="77"/>
    </w:p>
    <w:p w14:paraId="30583470" w14:textId="79F20395" w:rsidR="00844593" w:rsidRPr="00C17881" w:rsidRDefault="00844593"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sz w:val="18"/>
        </w:rPr>
        <w:t>For purposes of this DPA, “ business operations” consist of the following, each as</w:t>
      </w:r>
      <w:r w:rsidR="00FE5297">
        <w:rPr>
          <w:rFonts w:ascii="Calibri" w:eastAsia="Calibri" w:hAnsi="Calibri" w:cs="Arial"/>
          <w:sz w:val="18"/>
        </w:rPr>
        <w:t xml:space="preserve"> associated with</w:t>
      </w:r>
      <w:r w:rsidRPr="00C17881">
        <w:rPr>
          <w:rFonts w:ascii="Calibri" w:eastAsia="Calibri" w:hAnsi="Calibri" w:cs="Arial"/>
          <w:sz w:val="18"/>
        </w:rPr>
        <w:t xml:space="preserve"> </w:t>
      </w:r>
      <w:r w:rsidR="00FE5297">
        <w:rPr>
          <w:rFonts w:ascii="Calibri" w:eastAsia="Calibri" w:hAnsi="Calibri" w:cs="Arial"/>
          <w:sz w:val="18"/>
        </w:rPr>
        <w:t xml:space="preserve">providing </w:t>
      </w:r>
      <w:r w:rsidRPr="00C17881">
        <w:rPr>
          <w:rFonts w:ascii="Calibri" w:eastAsia="Calibri" w:hAnsi="Calibri" w:cs="Arial"/>
          <w:sz w:val="18"/>
        </w:rPr>
        <w:t xml:space="preserve"> the Online Services to Customer</w:t>
      </w:r>
      <w:r w:rsidRPr="00C17881" w:rsidDel="00A91635">
        <w:rPr>
          <w:rFonts w:ascii="Calibri" w:eastAsia="Calibri" w:hAnsi="Calibri" w:cs="Arial"/>
          <w:sz w:val="18"/>
        </w:rPr>
        <w:t>:</w:t>
      </w:r>
      <w:r w:rsidRPr="00C17881">
        <w:rPr>
          <w:rFonts w:ascii="Calibri" w:eastAsia="Calibri" w:hAnsi="Calibri" w:cs="Arial"/>
          <w:sz w:val="18"/>
        </w:rPr>
        <w:t xml:space="preserve"> (1) billing and account management; (2) compensation (e.g., calculating employee commissions and partner incentives); (3) internal reporting and business modeling (e.g., forecasting, revenue, capacity planning, product strategy); (4) combatting fraud, cybercrime, or cyber-attacks that may affect </w:t>
      </w:r>
      <w:r w:rsidR="000546DA" w:rsidRPr="00C17881">
        <w:rPr>
          <w:rFonts w:ascii="Calibri" w:eastAsia="Calibri" w:hAnsi="Calibri" w:cs="Arial"/>
          <w:sz w:val="18"/>
        </w:rPr>
        <w:t>21Vianet</w:t>
      </w:r>
      <w:r w:rsidRPr="00C17881">
        <w:rPr>
          <w:rFonts w:ascii="Calibri" w:eastAsia="Calibri" w:hAnsi="Calibri" w:cs="Arial"/>
          <w:sz w:val="18"/>
        </w:rPr>
        <w:t xml:space="preserve"> or </w:t>
      </w:r>
      <w:r w:rsidR="000546DA" w:rsidRPr="00C17881">
        <w:rPr>
          <w:rFonts w:ascii="Calibri" w:eastAsia="Calibri" w:hAnsi="Calibri" w:cs="Arial"/>
          <w:sz w:val="18"/>
        </w:rPr>
        <w:t>21Vianet</w:t>
      </w:r>
      <w:r w:rsidRPr="00C17881">
        <w:rPr>
          <w:rFonts w:ascii="Calibri" w:eastAsia="Calibri" w:hAnsi="Calibri" w:cs="Arial"/>
          <w:sz w:val="18"/>
        </w:rPr>
        <w:t xml:space="preserve"> Products; (5) improving the core functionality of accessibility, privacy or energy-efficiency; and (6) financial reporting and compliance with legal obligations (subject to the limitations on disclosure of Processed Data outlined below).</w:t>
      </w:r>
    </w:p>
    <w:p w14:paraId="42E06B8D" w14:textId="5BEAA17C" w:rsidR="00844593" w:rsidRPr="00C17881" w:rsidRDefault="00844593"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sz w:val="18"/>
        </w:rPr>
        <w:t>When processing for business operations,</w:t>
      </w:r>
      <w:r w:rsidR="002F29B5" w:rsidRPr="00C17881">
        <w:rPr>
          <w:rFonts w:ascii="Calibri" w:eastAsia="Calibri" w:hAnsi="Calibri" w:cs="Arial"/>
          <w:sz w:val="18"/>
        </w:rPr>
        <w:t xml:space="preserve"> 21Vianet</w:t>
      </w:r>
      <w:r w:rsidRPr="00C17881">
        <w:rPr>
          <w:rFonts w:ascii="Calibri" w:eastAsia="Calibri" w:hAnsi="Calibri" w:cs="Arial"/>
          <w:sz w:val="18"/>
        </w:rPr>
        <w:t xml:space="preserve"> </w:t>
      </w:r>
      <w:r w:rsidR="00B96B1C">
        <w:rPr>
          <w:rFonts w:ascii="Calibri" w:eastAsia="Calibri" w:hAnsi="Calibri" w:cs="Arial"/>
          <w:sz w:val="18"/>
        </w:rPr>
        <w:t xml:space="preserve">will apply principles of data minimization and </w:t>
      </w:r>
      <w:r w:rsidRPr="00C17881">
        <w:rPr>
          <w:rFonts w:ascii="Calibri" w:eastAsia="Calibri" w:hAnsi="Calibri" w:cs="Arial"/>
          <w:sz w:val="18"/>
        </w:rPr>
        <w:t>will not use or otherwise process Customer Data or Personal Data for</w:t>
      </w:r>
      <w:r w:rsidRPr="00C17881" w:rsidDel="00372C48">
        <w:rPr>
          <w:rFonts w:ascii="Calibri" w:eastAsia="Calibri" w:hAnsi="Calibri" w:cs="Arial"/>
          <w:sz w:val="18"/>
        </w:rPr>
        <w:t>:</w:t>
      </w:r>
      <w:r w:rsidRPr="00C17881">
        <w:rPr>
          <w:rFonts w:ascii="Calibri" w:eastAsia="Calibri" w:hAnsi="Calibri" w:cs="Arial"/>
          <w:sz w:val="18"/>
        </w:rPr>
        <w:t xml:space="preserve"> (a) user profiling, (b) advertising or similar commercial purposes, or (c) any other purpose, other than </w:t>
      </w:r>
      <w:bookmarkStart w:id="78" w:name="_Hlk24466161"/>
      <w:r w:rsidRPr="00C17881">
        <w:rPr>
          <w:rFonts w:ascii="Calibri" w:eastAsia="Calibri" w:hAnsi="Calibri" w:cs="Arial"/>
          <w:sz w:val="18"/>
        </w:rPr>
        <w:t xml:space="preserve">for the purposes set out in this section. </w:t>
      </w:r>
      <w:bookmarkEnd w:id="78"/>
    </w:p>
    <w:p w14:paraId="368AE946" w14:textId="77777777" w:rsidR="00844593" w:rsidRPr="00C17881" w:rsidRDefault="00844593" w:rsidP="00061F2E">
      <w:pPr>
        <w:pStyle w:val="Heading2"/>
        <w:spacing w:after="40"/>
        <w:rPr>
          <w:rFonts w:ascii="Calibri" w:eastAsia="Calibri" w:hAnsi="Calibri" w:cs="Arial"/>
          <w:b/>
          <w:color w:val="00188F"/>
          <w:sz w:val="18"/>
        </w:rPr>
      </w:pPr>
      <w:bookmarkStart w:id="79" w:name="_Toc507768551"/>
      <w:bookmarkStart w:id="80" w:name="_Toc8395011"/>
      <w:bookmarkStart w:id="81" w:name="_Toc26972840"/>
      <w:bookmarkStart w:id="82" w:name="_Toc42764837"/>
      <w:bookmarkStart w:id="83" w:name="_Toc44323931"/>
      <w:bookmarkStart w:id="84" w:name="_Toc77934662"/>
      <w:bookmarkStart w:id="85" w:name="_Toc92899356"/>
      <w:r w:rsidRPr="00C17881">
        <w:rPr>
          <w:rFonts w:ascii="Calibri" w:eastAsia="Calibri" w:hAnsi="Calibri" w:cs="Arial"/>
          <w:b/>
          <w:color w:val="00188F"/>
          <w:sz w:val="18"/>
        </w:rPr>
        <w:t>Disclosure of Processed Data</w:t>
      </w:r>
      <w:bookmarkEnd w:id="79"/>
      <w:bookmarkEnd w:id="80"/>
      <w:bookmarkEnd w:id="81"/>
      <w:bookmarkEnd w:id="82"/>
      <w:bookmarkEnd w:id="83"/>
      <w:bookmarkEnd w:id="84"/>
      <w:bookmarkEnd w:id="85"/>
    </w:p>
    <w:p w14:paraId="0A23EF3C" w14:textId="36D1CC94" w:rsidR="00844593" w:rsidRPr="00C17881" w:rsidRDefault="007D64AA"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21Vianet </w:t>
      </w:r>
      <w:r w:rsidR="00844593" w:rsidRPr="00C17881">
        <w:rPr>
          <w:rFonts w:ascii="Calibri" w:eastAsia="Calibri" w:hAnsi="Calibri" w:cs="Arial"/>
          <w:sz w:val="18"/>
        </w:rPr>
        <w:t xml:space="preserve">will not disclose or provide access to any Processed Data except: (1) as Customer directs; (2) as described in this DPA; or (3) as required by law. For purposes of this section, “Processed Data” means: (a) Customer Data; (b) Personal Data; and (c) any other data processed by </w:t>
      </w:r>
      <w:r w:rsidR="00AB6CBA" w:rsidRPr="00C17881">
        <w:rPr>
          <w:rFonts w:ascii="Calibri" w:eastAsia="Calibri" w:hAnsi="Calibri" w:cs="Arial"/>
          <w:sz w:val="18"/>
        </w:rPr>
        <w:t>21Vianet</w:t>
      </w:r>
      <w:r w:rsidR="00844593" w:rsidRPr="00C17881">
        <w:rPr>
          <w:rFonts w:ascii="Calibri" w:eastAsia="Calibri" w:hAnsi="Calibri" w:cs="Arial"/>
          <w:sz w:val="18"/>
        </w:rPr>
        <w:t xml:space="preserve"> in connection with the Online Service that is Customer’s confidential information under </w:t>
      </w:r>
      <w:r w:rsidR="00F33E21" w:rsidRPr="00C17881">
        <w:rPr>
          <w:rFonts w:ascii="Calibri" w:eastAsia="Calibri" w:hAnsi="Calibri" w:cs="Arial"/>
          <w:sz w:val="18"/>
        </w:rPr>
        <w:t>21Vianet Customer Agreement</w:t>
      </w:r>
      <w:r w:rsidR="00844593" w:rsidRPr="00C17881">
        <w:rPr>
          <w:rFonts w:ascii="Calibri" w:eastAsia="Calibri" w:hAnsi="Calibri" w:cs="Arial"/>
          <w:sz w:val="18"/>
        </w:rPr>
        <w:t xml:space="preserve">. All processing of Processed Data is subject to </w:t>
      </w:r>
      <w:r w:rsidR="009A0FFB" w:rsidRPr="00C17881">
        <w:rPr>
          <w:rFonts w:ascii="Calibri" w:eastAsia="Calibri" w:hAnsi="Calibri" w:cs="Arial"/>
          <w:sz w:val="18"/>
        </w:rPr>
        <w:t>21Vianet</w:t>
      </w:r>
      <w:r w:rsidR="00844593" w:rsidRPr="00C17881">
        <w:rPr>
          <w:rFonts w:ascii="Calibri" w:eastAsia="Calibri" w:hAnsi="Calibri" w:cs="Arial"/>
          <w:sz w:val="18"/>
        </w:rPr>
        <w:t xml:space="preserve">’s obligation of confidentiality under the </w:t>
      </w:r>
      <w:r w:rsidR="009A0FFB" w:rsidRPr="00C17881">
        <w:rPr>
          <w:rFonts w:ascii="Calibri" w:eastAsia="Calibri" w:hAnsi="Calibri" w:cs="Arial"/>
          <w:sz w:val="18"/>
        </w:rPr>
        <w:t>21Vianet Customer Agreement</w:t>
      </w:r>
      <w:r w:rsidR="00844593" w:rsidRPr="00C17881">
        <w:rPr>
          <w:rFonts w:ascii="Calibri" w:eastAsia="Calibri" w:hAnsi="Calibri" w:cs="Arial"/>
          <w:sz w:val="18"/>
        </w:rPr>
        <w:t xml:space="preserve">. </w:t>
      </w:r>
    </w:p>
    <w:p w14:paraId="1F9D8B3E" w14:textId="27C6C9A6" w:rsidR="00844593" w:rsidRPr="00C17881" w:rsidRDefault="00AF5532"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szCs w:val="18"/>
        </w:rPr>
        <w:t>21Vianet</w:t>
      </w:r>
      <w:r w:rsidR="00844593" w:rsidRPr="00C17881">
        <w:rPr>
          <w:rFonts w:ascii="Calibri" w:eastAsia="Calibri" w:hAnsi="Calibri" w:cs="Arial"/>
          <w:sz w:val="18"/>
          <w:szCs w:val="18"/>
        </w:rPr>
        <w:t xml:space="preserve"> will not disclose or provide access to any Processed Data to law enforcement unless required by law. If law enforcement contacts </w:t>
      </w:r>
      <w:r w:rsidR="00BE2FCD" w:rsidRPr="00C17881">
        <w:rPr>
          <w:rFonts w:ascii="Calibri" w:eastAsia="Calibri" w:hAnsi="Calibri" w:cs="Arial"/>
          <w:sz w:val="18"/>
          <w:szCs w:val="18"/>
        </w:rPr>
        <w:t>21Vianet</w:t>
      </w:r>
      <w:r w:rsidR="00844593" w:rsidRPr="00C17881">
        <w:rPr>
          <w:rFonts w:ascii="Calibri" w:eastAsia="Calibri" w:hAnsi="Calibri" w:cs="Arial"/>
          <w:sz w:val="18"/>
          <w:szCs w:val="18"/>
        </w:rPr>
        <w:t xml:space="preserve"> with a demand for Processed Data, </w:t>
      </w:r>
      <w:r w:rsidR="006B7028" w:rsidRPr="00C17881">
        <w:rPr>
          <w:rFonts w:ascii="Calibri" w:eastAsia="Calibri" w:hAnsi="Calibri" w:cs="Arial"/>
          <w:sz w:val="18"/>
          <w:szCs w:val="18"/>
        </w:rPr>
        <w:t>21Vianet</w:t>
      </w:r>
      <w:r w:rsidR="00844593" w:rsidRPr="00C17881">
        <w:rPr>
          <w:rFonts w:ascii="Calibri" w:eastAsia="Calibri" w:hAnsi="Calibri" w:cs="Arial"/>
          <w:sz w:val="18"/>
          <w:szCs w:val="18"/>
        </w:rPr>
        <w:t xml:space="preserve"> will attempt to redirect the law enforcement agency to request that data directly from Customer. If compelled to disclose or provide access to any Processed Data to law enforcement, </w:t>
      </w:r>
      <w:r w:rsidR="006B7028" w:rsidRPr="00C17881">
        <w:rPr>
          <w:rFonts w:ascii="Calibri" w:eastAsia="Calibri" w:hAnsi="Calibri" w:cs="Arial"/>
          <w:sz w:val="18"/>
          <w:szCs w:val="18"/>
        </w:rPr>
        <w:t>21Vianet</w:t>
      </w:r>
      <w:r w:rsidR="00844593" w:rsidRPr="00C17881">
        <w:rPr>
          <w:rFonts w:ascii="Calibri" w:eastAsia="Calibri" w:hAnsi="Calibri" w:cs="Arial"/>
          <w:sz w:val="18"/>
          <w:szCs w:val="18"/>
        </w:rPr>
        <w:t xml:space="preserve"> will promptly notify Customer and provide a copy of the demand unless legally prohibited from doing so</w:t>
      </w:r>
      <w:r w:rsidR="00844593" w:rsidRPr="00C17881">
        <w:rPr>
          <w:rFonts w:ascii="Calibri" w:eastAsia="Calibri" w:hAnsi="Calibri" w:cs="Arial"/>
          <w:sz w:val="18"/>
        </w:rPr>
        <w:t>.</w:t>
      </w:r>
    </w:p>
    <w:p w14:paraId="79F39712" w14:textId="23EDDD12"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Upon receipt of any other third-party request for Processed Data, </w:t>
      </w:r>
      <w:r w:rsidR="00315F8C" w:rsidRPr="00C17881">
        <w:rPr>
          <w:rFonts w:ascii="Calibri" w:eastAsia="Calibri" w:hAnsi="Calibri" w:cs="Arial"/>
          <w:sz w:val="18"/>
          <w:szCs w:val="18"/>
        </w:rPr>
        <w:t>21Vianet</w:t>
      </w:r>
      <w:r w:rsidRPr="00C17881">
        <w:rPr>
          <w:rFonts w:ascii="Calibri" w:eastAsia="Calibri" w:hAnsi="Calibri" w:cs="Arial"/>
          <w:sz w:val="18"/>
        </w:rPr>
        <w:t xml:space="preserve"> will promptly notify Customer unless prohibited by law. </w:t>
      </w:r>
      <w:r w:rsidR="00526F8E" w:rsidRPr="00C17881">
        <w:rPr>
          <w:rFonts w:ascii="Calibri" w:eastAsia="Calibri" w:hAnsi="Calibri" w:cs="Arial"/>
          <w:sz w:val="18"/>
          <w:szCs w:val="18"/>
        </w:rPr>
        <w:t>21Vianet</w:t>
      </w:r>
      <w:r w:rsidR="00526F8E" w:rsidRPr="00C17881">
        <w:rPr>
          <w:rFonts w:ascii="Calibri" w:eastAsia="Calibri" w:hAnsi="Calibri" w:cs="Arial"/>
          <w:sz w:val="18"/>
        </w:rPr>
        <w:t xml:space="preserve"> </w:t>
      </w:r>
      <w:r w:rsidRPr="00C17881">
        <w:rPr>
          <w:rFonts w:ascii="Calibri" w:eastAsia="Calibri" w:hAnsi="Calibri" w:cs="Arial"/>
          <w:sz w:val="18"/>
        </w:rPr>
        <w:t>will reject the request unless required by law to comply. If the request is valid,</w:t>
      </w:r>
      <w:r w:rsidR="00526F8E" w:rsidRPr="00C17881">
        <w:rPr>
          <w:rFonts w:ascii="Calibri" w:eastAsia="Calibri" w:hAnsi="Calibri" w:cs="Arial"/>
          <w:sz w:val="18"/>
          <w:szCs w:val="18"/>
        </w:rPr>
        <w:t xml:space="preserve"> 21Vianet</w:t>
      </w:r>
      <w:r w:rsidRPr="00C17881">
        <w:rPr>
          <w:rFonts w:ascii="Calibri" w:eastAsia="Calibri" w:hAnsi="Calibri" w:cs="Arial"/>
          <w:sz w:val="18"/>
        </w:rPr>
        <w:t xml:space="preserve"> will attempt to redirect the third party to request the data directly from Customer.</w:t>
      </w:r>
    </w:p>
    <w:p w14:paraId="10F78DAB" w14:textId="6EDD27CE" w:rsidR="00844593" w:rsidRPr="00C17881" w:rsidRDefault="00526F8E"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szCs w:val="18"/>
        </w:rPr>
        <w:t>21Vianet</w:t>
      </w:r>
      <w:r w:rsidR="00844593" w:rsidRPr="00C17881">
        <w:rPr>
          <w:rFonts w:ascii="Calibri" w:eastAsia="Calibri" w:hAnsi="Calibri" w:cs="Arial"/>
          <w:sz w:val="18"/>
        </w:rPr>
        <w:t xml:space="preserve"> will not provide any third party: (a) direct, indirect, blanket, or unfettered access to Processed Data; (b) platform encryption keys used to secure Processed Data or the ability to break such encryption; or (c) access to Processed Data if </w:t>
      </w:r>
      <w:r w:rsidR="009D35B4" w:rsidRPr="00C17881">
        <w:rPr>
          <w:rFonts w:ascii="Calibri" w:eastAsia="Calibri" w:hAnsi="Calibri" w:cs="Arial"/>
          <w:sz w:val="18"/>
          <w:szCs w:val="18"/>
        </w:rPr>
        <w:t>21Vianet</w:t>
      </w:r>
      <w:r w:rsidR="00844593" w:rsidRPr="00C17881">
        <w:rPr>
          <w:rFonts w:ascii="Calibri" w:eastAsia="Calibri" w:hAnsi="Calibri" w:cs="Arial"/>
          <w:sz w:val="18"/>
        </w:rPr>
        <w:t xml:space="preserve"> is aware that the data is to be used for purposes other than those stated in the third party’s request. </w:t>
      </w:r>
    </w:p>
    <w:p w14:paraId="0402A3FA" w14:textId="354CFE0D"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In support of the above, </w:t>
      </w:r>
      <w:r w:rsidR="00F92D3A" w:rsidRPr="00C17881">
        <w:rPr>
          <w:rFonts w:ascii="Calibri" w:eastAsia="Calibri" w:hAnsi="Calibri" w:cs="Arial"/>
          <w:sz w:val="18"/>
          <w:szCs w:val="18"/>
        </w:rPr>
        <w:t>21Vianet</w:t>
      </w:r>
      <w:r w:rsidRPr="00C17881">
        <w:rPr>
          <w:rFonts w:ascii="Calibri" w:eastAsia="Calibri" w:hAnsi="Calibri" w:cs="Arial"/>
          <w:sz w:val="18"/>
        </w:rPr>
        <w:t xml:space="preserve"> may provide Customer’s basic contact information to the third party. </w:t>
      </w:r>
    </w:p>
    <w:p w14:paraId="745972E7" w14:textId="53420A15" w:rsidR="00844593" w:rsidRPr="00C17881" w:rsidRDefault="00844593" w:rsidP="00061F2E">
      <w:pPr>
        <w:pStyle w:val="Heading2"/>
        <w:spacing w:after="40"/>
        <w:rPr>
          <w:rFonts w:ascii="Calibri" w:eastAsia="Calibri" w:hAnsi="Calibri" w:cs="Arial"/>
          <w:b/>
          <w:color w:val="00188F"/>
          <w:sz w:val="18"/>
        </w:rPr>
      </w:pPr>
      <w:bookmarkStart w:id="86" w:name="_Toc6563801"/>
      <w:bookmarkStart w:id="87" w:name="_Toc21617019"/>
      <w:bookmarkStart w:id="88" w:name="_Toc26972841"/>
      <w:bookmarkStart w:id="89" w:name="_Toc44323932"/>
      <w:bookmarkStart w:id="90" w:name="_Toc77934663"/>
      <w:bookmarkStart w:id="91" w:name="_Toc92899357"/>
      <w:r w:rsidRPr="000948DC">
        <w:rPr>
          <w:rFonts w:ascii="Calibri" w:eastAsia="Calibri" w:hAnsi="Calibri" w:cs="Arial"/>
          <w:b/>
          <w:color w:val="00188F"/>
          <w:sz w:val="18"/>
        </w:rPr>
        <w:t>Processing of Personal Data</w:t>
      </w:r>
      <w:bookmarkEnd w:id="69"/>
      <w:bookmarkEnd w:id="70"/>
      <w:bookmarkEnd w:id="86"/>
      <w:bookmarkEnd w:id="87"/>
      <w:bookmarkEnd w:id="88"/>
      <w:bookmarkEnd w:id="89"/>
      <w:bookmarkEnd w:id="90"/>
      <w:bookmarkEnd w:id="91"/>
    </w:p>
    <w:p w14:paraId="2699F3E4" w14:textId="118DDE63" w:rsidR="00844593" w:rsidRPr="00C17881" w:rsidRDefault="00844593" w:rsidP="00844593">
      <w:pPr>
        <w:tabs>
          <w:tab w:val="left" w:pos="158"/>
        </w:tabs>
        <w:spacing w:after="120" w:line="240" w:lineRule="auto"/>
        <w:rPr>
          <w:rFonts w:ascii="Calibri" w:eastAsia="Calibri" w:hAnsi="Calibri" w:cs="Arial"/>
          <w:sz w:val="18"/>
        </w:rPr>
      </w:pPr>
      <w:bookmarkStart w:id="92" w:name="_Toc489605577"/>
      <w:r w:rsidRPr="00C17881">
        <w:rPr>
          <w:rFonts w:ascii="Calibri" w:eastAsia="Calibri" w:hAnsi="Calibri" w:cs="Arial"/>
          <w:sz w:val="18"/>
        </w:rPr>
        <w:t>All Personal Data processed by</w:t>
      </w:r>
      <w:r w:rsidR="00334D65" w:rsidRPr="00C17881">
        <w:rPr>
          <w:rFonts w:ascii="Calibri" w:eastAsia="Calibri" w:hAnsi="Calibri" w:cs="Arial"/>
          <w:sz w:val="18"/>
        </w:rPr>
        <w:t xml:space="preserve"> </w:t>
      </w:r>
      <w:r w:rsidR="00334D65" w:rsidRPr="00C17881">
        <w:rPr>
          <w:rFonts w:ascii="Calibri" w:eastAsia="Calibri" w:hAnsi="Calibri" w:cs="Arial"/>
          <w:sz w:val="18"/>
          <w:szCs w:val="18"/>
        </w:rPr>
        <w:t>21Vianet</w:t>
      </w:r>
      <w:r w:rsidRPr="00C17881">
        <w:rPr>
          <w:rFonts w:ascii="Calibri" w:eastAsia="Calibri" w:hAnsi="Calibri" w:cs="Arial"/>
          <w:sz w:val="18"/>
        </w:rPr>
        <w:t xml:space="preserve"> in connection with </w:t>
      </w:r>
      <w:r w:rsidR="009A286E">
        <w:rPr>
          <w:rFonts w:ascii="Calibri" w:eastAsia="Calibri" w:hAnsi="Calibri" w:cs="Arial"/>
          <w:sz w:val="18"/>
        </w:rPr>
        <w:t xml:space="preserve">providing </w:t>
      </w:r>
      <w:r w:rsidRPr="00C17881">
        <w:rPr>
          <w:rFonts w:ascii="Calibri" w:eastAsia="Calibri" w:hAnsi="Calibri" w:cs="Arial"/>
          <w:sz w:val="18"/>
        </w:rPr>
        <w:t xml:space="preserve">the Online Services is obtained as </w:t>
      </w:r>
      <w:r w:rsidR="00624FB8">
        <w:rPr>
          <w:rFonts w:ascii="Calibri" w:eastAsia="Calibri" w:hAnsi="Calibri" w:cs="Arial"/>
          <w:sz w:val="18"/>
        </w:rPr>
        <w:t xml:space="preserve">part of </w:t>
      </w:r>
      <w:r w:rsidRPr="00C17881">
        <w:rPr>
          <w:rFonts w:ascii="Calibri" w:eastAsia="Calibri" w:hAnsi="Calibri" w:cs="Arial"/>
          <w:sz w:val="18"/>
        </w:rPr>
        <w:t xml:space="preserve">either </w:t>
      </w:r>
      <w:r w:rsidR="00624FB8">
        <w:rPr>
          <w:rFonts w:ascii="Calibri" w:eastAsia="Calibri" w:hAnsi="Calibri" w:cs="Arial"/>
          <w:sz w:val="18"/>
        </w:rPr>
        <w:t xml:space="preserve">(a) </w:t>
      </w:r>
      <w:r w:rsidRPr="00C17881">
        <w:rPr>
          <w:rFonts w:ascii="Calibri" w:eastAsia="Calibri" w:hAnsi="Calibri" w:cs="Arial"/>
          <w:sz w:val="18"/>
        </w:rPr>
        <w:t xml:space="preserve">Customer Data, or </w:t>
      </w:r>
      <w:r w:rsidR="00624FB8">
        <w:rPr>
          <w:rFonts w:ascii="Calibri" w:eastAsia="Calibri" w:hAnsi="Calibri" w:cs="Arial"/>
          <w:sz w:val="18"/>
        </w:rPr>
        <w:t xml:space="preserve">(b) data generated, derived or collected by 21Vianet, including data sent to 21Vianet as a result of a </w:t>
      </w:r>
      <w:proofErr w:type="gramStart"/>
      <w:r w:rsidR="00624FB8">
        <w:rPr>
          <w:rFonts w:ascii="Calibri" w:eastAsia="Calibri" w:hAnsi="Calibri" w:cs="Arial"/>
          <w:sz w:val="18"/>
        </w:rPr>
        <w:t>Customer’s</w:t>
      </w:r>
      <w:proofErr w:type="gramEnd"/>
      <w:r w:rsidR="00624FB8">
        <w:rPr>
          <w:rFonts w:ascii="Calibri" w:eastAsia="Calibri" w:hAnsi="Calibri" w:cs="Arial"/>
          <w:sz w:val="18"/>
        </w:rPr>
        <w:t xml:space="preserve"> use of service-based capabilities</w:t>
      </w:r>
      <w:r w:rsidRPr="00C17881">
        <w:rPr>
          <w:rFonts w:ascii="Calibri" w:eastAsia="Calibri" w:hAnsi="Calibri" w:cs="Arial"/>
          <w:sz w:val="18"/>
        </w:rPr>
        <w:t xml:space="preserve">. Personal Data provided to </w:t>
      </w:r>
      <w:r w:rsidR="005E3B24" w:rsidRPr="00C17881">
        <w:rPr>
          <w:rFonts w:ascii="Calibri" w:eastAsia="Calibri" w:hAnsi="Calibri" w:cs="Arial"/>
          <w:sz w:val="18"/>
          <w:szCs w:val="18"/>
        </w:rPr>
        <w:t>21Vianet</w:t>
      </w:r>
      <w:r w:rsidRPr="00C17881">
        <w:rPr>
          <w:rFonts w:ascii="Calibri" w:eastAsia="Calibri" w:hAnsi="Calibri" w:cs="Arial"/>
          <w:sz w:val="18"/>
        </w:rPr>
        <w:t xml:space="preserve"> by, or on behalf of, Customer through use of the Online Service is also Customer Data. Pseudonymized identifiers may be included in </w:t>
      </w:r>
      <w:r w:rsidR="007665E5">
        <w:rPr>
          <w:rFonts w:ascii="Calibri" w:eastAsia="Calibri" w:hAnsi="Calibri" w:cs="Arial"/>
          <w:sz w:val="18"/>
        </w:rPr>
        <w:t>data processed by 21Vian</w:t>
      </w:r>
      <w:r w:rsidR="00814B23">
        <w:rPr>
          <w:rFonts w:ascii="Calibri" w:eastAsia="Calibri" w:hAnsi="Calibri" w:cs="Arial"/>
          <w:sz w:val="18"/>
        </w:rPr>
        <w:t>e</w:t>
      </w:r>
      <w:r w:rsidR="007665E5">
        <w:rPr>
          <w:rFonts w:ascii="Calibri" w:eastAsia="Calibri" w:hAnsi="Calibri" w:cs="Arial"/>
          <w:sz w:val="18"/>
        </w:rPr>
        <w:t xml:space="preserve">t in connection with providing the Online Services </w:t>
      </w:r>
      <w:r w:rsidRPr="00C17881">
        <w:rPr>
          <w:rFonts w:ascii="Calibri" w:eastAsia="Calibri" w:hAnsi="Calibri" w:cs="Arial"/>
          <w:sz w:val="18"/>
        </w:rPr>
        <w:t>and are also Personal Data.</w:t>
      </w:r>
      <w:bookmarkStart w:id="93" w:name="OLE_LINK1"/>
      <w:r w:rsidRPr="00C17881">
        <w:rPr>
          <w:rFonts w:ascii="Calibri" w:eastAsia="Calibri" w:hAnsi="Calibri" w:cs="Arial"/>
          <w:sz w:val="18"/>
        </w:rPr>
        <w:t xml:space="preserve"> Any Personal Data pseudonymized, or de-identified but not anonymized, or Personal Data derived from Personal Data is also Personal Data. </w:t>
      </w:r>
      <w:bookmarkEnd w:id="93"/>
    </w:p>
    <w:p w14:paraId="219D4C91" w14:textId="503C0A8B" w:rsidR="00DB58DE" w:rsidRDefault="009D7541" w:rsidP="00844593">
      <w:pPr>
        <w:tabs>
          <w:tab w:val="left" w:pos="158"/>
        </w:tabs>
        <w:spacing w:after="120" w:line="240" w:lineRule="auto"/>
        <w:rPr>
          <w:rFonts w:ascii="Calibri" w:eastAsia="Calibri" w:hAnsi="Calibri" w:cs="Arial"/>
          <w:sz w:val="18"/>
        </w:rPr>
      </w:pPr>
      <w:r>
        <w:rPr>
          <w:rFonts w:ascii="Calibri" w:eastAsia="Calibri" w:hAnsi="Calibri" w:cs="Arial"/>
          <w:sz w:val="18"/>
        </w:rPr>
        <w:t>T</w:t>
      </w:r>
      <w:r w:rsidR="00DB58DE" w:rsidRPr="00C65B58">
        <w:rPr>
          <w:rFonts w:ascii="Calibri" w:eastAsia="Calibri" w:hAnsi="Calibri" w:cs="Arial"/>
          <w:sz w:val="18"/>
        </w:rPr>
        <w:t>he parties also agree to the following terms in this sub-section</w:t>
      </w:r>
      <w:r>
        <w:rPr>
          <w:rFonts w:ascii="Calibri" w:eastAsia="Calibri" w:hAnsi="Calibri" w:cs="Arial"/>
          <w:sz w:val="18"/>
        </w:rPr>
        <w:t>:</w:t>
      </w:r>
      <w:r w:rsidR="00DB58DE" w:rsidRPr="00C65B58">
        <w:rPr>
          <w:rFonts w:ascii="Calibri" w:eastAsia="Calibri" w:hAnsi="Calibri" w:cs="Arial"/>
          <w:sz w:val="18"/>
        </w:rPr>
        <w:t xml:space="preserve"> </w:t>
      </w:r>
    </w:p>
    <w:p w14:paraId="356802C0" w14:textId="3C9C0677" w:rsidR="00DB58DE" w:rsidRPr="00DB58DE" w:rsidRDefault="00DB58DE" w:rsidP="00737DDA">
      <w:pPr>
        <w:tabs>
          <w:tab w:val="left" w:pos="158"/>
        </w:tabs>
        <w:spacing w:after="120" w:line="240" w:lineRule="auto"/>
        <w:ind w:left="158"/>
        <w:rPr>
          <w:rFonts w:ascii="Calibri" w:eastAsia="Calibri" w:hAnsi="Calibri" w:cs="Arial"/>
          <w:b/>
          <w:sz w:val="18"/>
        </w:rPr>
      </w:pPr>
      <w:r w:rsidRPr="00C12C32">
        <w:rPr>
          <w:rFonts w:ascii="Calibri" w:eastAsia="Calibri" w:hAnsi="Calibri" w:cs="Arial"/>
          <w:b/>
          <w:bCs/>
          <w:color w:val="0072C6"/>
          <w:sz w:val="18"/>
        </w:rPr>
        <w:t xml:space="preserve">Roles and </w:t>
      </w:r>
      <w:r w:rsidR="009D7541" w:rsidRPr="00C12C32">
        <w:rPr>
          <w:rFonts w:ascii="Calibri" w:eastAsia="Calibri" w:hAnsi="Calibri" w:cs="Arial"/>
          <w:b/>
          <w:bCs/>
          <w:color w:val="0072C6"/>
          <w:sz w:val="18"/>
        </w:rPr>
        <w:t>Responsibilities of Customer and 21Vianet</w:t>
      </w:r>
    </w:p>
    <w:p w14:paraId="18511FBF" w14:textId="08FEF18B" w:rsidR="00F42EB8" w:rsidRPr="00361503" w:rsidRDefault="00C12C32" w:rsidP="00263F8E">
      <w:pPr>
        <w:tabs>
          <w:tab w:val="left" w:pos="158"/>
        </w:tabs>
        <w:spacing w:after="120" w:line="240" w:lineRule="auto"/>
        <w:ind w:left="158"/>
        <w:rPr>
          <w:rFonts w:ascii="Calibri" w:eastAsia="Calibri" w:hAnsi="Calibri" w:cs="Arial"/>
          <w:i/>
          <w:sz w:val="18"/>
          <w:u w:val="single"/>
        </w:rPr>
      </w:pPr>
      <w:r w:rsidRPr="00361503">
        <w:rPr>
          <w:rFonts w:ascii="Calibri" w:eastAsia="Calibri" w:hAnsi="Calibri" w:cs="Arial"/>
          <w:i/>
          <w:sz w:val="18"/>
          <w:u w:val="single"/>
        </w:rPr>
        <w:t>Processing Subject to the GDPR</w:t>
      </w:r>
    </w:p>
    <w:p w14:paraId="38A4019B" w14:textId="60C41E06" w:rsidR="00844593" w:rsidRPr="00586E9D" w:rsidRDefault="00844593" w:rsidP="00586E9D">
      <w:pPr>
        <w:tabs>
          <w:tab w:val="left" w:pos="158"/>
        </w:tabs>
        <w:spacing w:after="120" w:line="240" w:lineRule="auto"/>
        <w:ind w:left="158"/>
        <w:rPr>
          <w:rFonts w:ascii="Calibri" w:hAnsi="Calibri"/>
          <w:b/>
          <w:color w:val="0072C6"/>
          <w:sz w:val="18"/>
        </w:rPr>
      </w:pPr>
      <w:r w:rsidRPr="00C17881">
        <w:rPr>
          <w:rFonts w:ascii="Calibri" w:eastAsia="Calibri" w:hAnsi="Calibri" w:cs="Arial"/>
          <w:sz w:val="18"/>
        </w:rPr>
        <w:t xml:space="preserve">To the extent </w:t>
      </w:r>
      <w:r w:rsidR="003F38A9" w:rsidRPr="00C17881">
        <w:rPr>
          <w:rFonts w:ascii="Calibri" w:eastAsia="Calibri" w:hAnsi="Calibri" w:cs="Arial"/>
          <w:sz w:val="18"/>
          <w:szCs w:val="18"/>
        </w:rPr>
        <w:t>21Vianet</w:t>
      </w:r>
      <w:r w:rsidRPr="00C17881">
        <w:rPr>
          <w:rFonts w:ascii="Calibri" w:eastAsia="Calibri" w:hAnsi="Calibri" w:cs="Arial"/>
          <w:sz w:val="18"/>
        </w:rPr>
        <w:t xml:space="preserve"> is a processor or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of Personal Data subject to the GDPR, the GDPR Terms in </w:t>
      </w:r>
      <w:hyperlink w:anchor="Attachment3" w:history="1">
        <w:r w:rsidRPr="00C65B58">
          <w:rPr>
            <w:rFonts w:ascii="Calibri" w:eastAsia="Calibri" w:hAnsi="Calibri" w:cs="Arial"/>
            <w:color w:val="0563C1"/>
            <w:sz w:val="18"/>
            <w:u w:val="single"/>
          </w:rPr>
          <w:t xml:space="preserve">Attachment </w:t>
        </w:r>
      </w:hyperlink>
      <w:r w:rsidR="00067382" w:rsidRPr="00C17881">
        <w:rPr>
          <w:rFonts w:ascii="Calibri" w:eastAsia="Calibri" w:hAnsi="Calibri" w:cs="Arial"/>
          <w:color w:val="0563C1"/>
          <w:sz w:val="18"/>
          <w:u w:val="single"/>
        </w:rPr>
        <w:t>2</w:t>
      </w:r>
      <w:r w:rsidRPr="00C65B58">
        <w:rPr>
          <w:rFonts w:ascii="Calibri" w:eastAsia="Calibri" w:hAnsi="Calibri" w:cs="Arial"/>
          <w:sz w:val="18"/>
        </w:rPr>
        <w:t xml:space="preserve"> govern that processing and:</w:t>
      </w:r>
    </w:p>
    <w:p w14:paraId="06DE6F5A" w14:textId="458796EE" w:rsidR="00844593" w:rsidRPr="00C17881" w:rsidRDefault="00844593" w:rsidP="00844593">
      <w:pPr>
        <w:tabs>
          <w:tab w:val="left" w:pos="158"/>
        </w:tabs>
        <w:spacing w:after="120" w:line="240" w:lineRule="auto"/>
        <w:ind w:left="158"/>
        <w:rPr>
          <w:rFonts w:ascii="Calibri" w:eastAsia="Calibri" w:hAnsi="Calibri" w:cs="Arial"/>
          <w:sz w:val="18"/>
        </w:rPr>
      </w:pPr>
      <w:bookmarkStart w:id="94" w:name="_Toc26972843"/>
      <w:bookmarkStart w:id="95" w:name="_Toc26972844"/>
      <w:r w:rsidRPr="00C17881">
        <w:rPr>
          <w:rFonts w:ascii="Calibri" w:eastAsia="Calibri" w:hAnsi="Calibri" w:cs="Arial"/>
          <w:sz w:val="18"/>
        </w:rPr>
        <w:t xml:space="preserve">Customer and </w:t>
      </w:r>
      <w:r w:rsidR="00830051" w:rsidRPr="00C17881">
        <w:rPr>
          <w:rFonts w:ascii="Calibri" w:eastAsia="Calibri" w:hAnsi="Calibri" w:cs="Arial"/>
          <w:sz w:val="18"/>
          <w:szCs w:val="18"/>
        </w:rPr>
        <w:t>21Vianet</w:t>
      </w:r>
      <w:r w:rsidRPr="00C17881">
        <w:rPr>
          <w:rFonts w:ascii="Calibri" w:eastAsia="Calibri" w:hAnsi="Calibri" w:cs="Arial"/>
          <w:sz w:val="18"/>
        </w:rPr>
        <w:t xml:space="preserve"> agree that Customer is the controller of Personal Data and </w:t>
      </w:r>
      <w:r w:rsidR="00830051" w:rsidRPr="00C17881">
        <w:rPr>
          <w:rFonts w:ascii="Calibri" w:eastAsia="Calibri" w:hAnsi="Calibri" w:cs="Arial"/>
          <w:sz w:val="18"/>
          <w:szCs w:val="18"/>
        </w:rPr>
        <w:t>21Vianet</w:t>
      </w:r>
      <w:r w:rsidR="00830051" w:rsidRPr="00C17881">
        <w:rPr>
          <w:rFonts w:ascii="Calibri" w:eastAsia="Calibri" w:hAnsi="Calibri" w:cs="Arial"/>
          <w:sz w:val="18"/>
        </w:rPr>
        <w:t xml:space="preserve"> </w:t>
      </w:r>
      <w:r w:rsidRPr="00C17881">
        <w:rPr>
          <w:rFonts w:ascii="Calibri" w:eastAsia="Calibri" w:hAnsi="Calibri" w:cs="Arial"/>
          <w:sz w:val="18"/>
        </w:rPr>
        <w:t xml:space="preserve">is the processor of such data, except (a) when Customer acts as a processor of Personal Data, in which case </w:t>
      </w:r>
      <w:r w:rsidR="00830051" w:rsidRPr="00C17881">
        <w:rPr>
          <w:rFonts w:ascii="Calibri" w:eastAsia="Calibri" w:hAnsi="Calibri" w:cs="Arial"/>
          <w:sz w:val="18"/>
          <w:szCs w:val="18"/>
        </w:rPr>
        <w:t>21Vianet</w:t>
      </w:r>
      <w:r w:rsidRPr="00C17881">
        <w:rPr>
          <w:rFonts w:ascii="Calibri" w:eastAsia="Calibri" w:hAnsi="Calibri" w:cs="Arial"/>
          <w:sz w:val="18"/>
        </w:rPr>
        <w:t xml:space="preserve"> is a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or (b) as stated otherwise in the Online Service Specific terms or this DPA. When </w:t>
      </w:r>
      <w:r w:rsidR="00DF6D90" w:rsidRPr="00C17881">
        <w:rPr>
          <w:rFonts w:ascii="Calibri" w:eastAsia="Calibri" w:hAnsi="Calibri" w:cs="Arial"/>
          <w:sz w:val="18"/>
          <w:szCs w:val="18"/>
        </w:rPr>
        <w:t>21Vianet</w:t>
      </w:r>
      <w:r w:rsidRPr="00C17881">
        <w:rPr>
          <w:rFonts w:ascii="Calibri" w:eastAsia="Calibri" w:hAnsi="Calibri" w:cs="Arial"/>
          <w:sz w:val="18"/>
        </w:rPr>
        <w:t xml:space="preserve"> acts as the processor or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of Personal Data, it will process Personal Data only on documented instructions from Customer. Customer agrees that its </w:t>
      </w:r>
      <w:r w:rsidR="00DF6D90" w:rsidRPr="00C17881">
        <w:rPr>
          <w:rFonts w:ascii="Calibri" w:eastAsia="Calibri" w:hAnsi="Calibri" w:cs="Arial"/>
          <w:sz w:val="18"/>
        </w:rPr>
        <w:t>21</w:t>
      </w:r>
      <w:r w:rsidR="00DF6D90" w:rsidRPr="00C17881">
        <w:rPr>
          <w:rFonts w:ascii="Calibri" w:eastAsia="Calibri" w:hAnsi="Calibri" w:cs="Arial"/>
          <w:sz w:val="18"/>
          <w:lang w:eastAsia="zh-CN"/>
        </w:rPr>
        <w:t>Vianet Customer Agreement</w:t>
      </w:r>
      <w:r w:rsidRPr="00C17881">
        <w:rPr>
          <w:rFonts w:ascii="Calibri" w:eastAsia="Calibri" w:hAnsi="Calibri" w:cs="Arial"/>
          <w:sz w:val="18"/>
        </w:rPr>
        <w:t xml:space="preserve"> (including the DPA Terms and any applicable updates), along with the product documentation and Customer’s use and configuration of features in the Online Services, are Customer’s complete documented instructions to </w:t>
      </w:r>
      <w:r w:rsidR="0012743B" w:rsidRPr="00C17881">
        <w:rPr>
          <w:rFonts w:ascii="Calibri" w:eastAsia="Calibri" w:hAnsi="Calibri" w:cs="Arial"/>
          <w:sz w:val="18"/>
          <w:szCs w:val="18"/>
        </w:rPr>
        <w:t>21Vianet</w:t>
      </w:r>
      <w:r w:rsidR="0012743B" w:rsidRPr="00C17881">
        <w:rPr>
          <w:rFonts w:ascii="Calibri" w:eastAsia="Calibri" w:hAnsi="Calibri" w:cs="Arial"/>
          <w:sz w:val="18"/>
        </w:rPr>
        <w:t xml:space="preserve"> </w:t>
      </w:r>
      <w:r w:rsidRPr="00C17881">
        <w:rPr>
          <w:rFonts w:ascii="Calibri" w:eastAsia="Calibri" w:hAnsi="Calibri" w:cs="Arial"/>
          <w:sz w:val="18"/>
        </w:rPr>
        <w:t>for the processing of Personal Data. Any additional or alternate instructions must be agreed to according to the process for amending Customer’s</w:t>
      </w:r>
      <w:r w:rsidR="009A55BD" w:rsidRPr="00C17881">
        <w:rPr>
          <w:rFonts w:ascii="Calibri" w:eastAsia="Calibri" w:hAnsi="Calibri" w:cs="Arial"/>
          <w:sz w:val="18"/>
        </w:rPr>
        <w:t xml:space="preserve"> 21Vianet Customer Agreement</w:t>
      </w:r>
      <w:r w:rsidRPr="00C17881">
        <w:rPr>
          <w:rFonts w:ascii="Calibri" w:eastAsia="Calibri" w:hAnsi="Calibri" w:cs="Arial"/>
          <w:sz w:val="18"/>
        </w:rPr>
        <w:t xml:space="preserve">. In any instance where the GDPR applies and Customer is a processor, Customer warrants to </w:t>
      </w:r>
      <w:r w:rsidR="009A55BD" w:rsidRPr="00C17881">
        <w:rPr>
          <w:rFonts w:ascii="Calibri" w:eastAsia="Calibri" w:hAnsi="Calibri" w:cs="Arial"/>
          <w:sz w:val="18"/>
          <w:szCs w:val="18"/>
        </w:rPr>
        <w:t>21Vianet</w:t>
      </w:r>
      <w:r w:rsidRPr="00C17881">
        <w:rPr>
          <w:rFonts w:ascii="Calibri" w:eastAsia="Calibri" w:hAnsi="Calibri" w:cs="Arial"/>
          <w:sz w:val="18"/>
        </w:rPr>
        <w:t xml:space="preserve"> that Customer’s instructions, including appointment of </w:t>
      </w:r>
      <w:r w:rsidR="00CC7B2A" w:rsidRPr="00C17881">
        <w:rPr>
          <w:rFonts w:ascii="Calibri" w:eastAsia="Calibri" w:hAnsi="Calibri" w:cs="Arial"/>
          <w:sz w:val="18"/>
          <w:szCs w:val="18"/>
        </w:rPr>
        <w:t>21Vianet</w:t>
      </w:r>
      <w:r w:rsidR="00CC7B2A" w:rsidRPr="00C17881">
        <w:rPr>
          <w:rFonts w:ascii="Calibri" w:eastAsia="Calibri" w:hAnsi="Calibri" w:cs="Arial"/>
          <w:sz w:val="18"/>
        </w:rPr>
        <w:t xml:space="preserve"> </w:t>
      </w:r>
      <w:r w:rsidRPr="00C17881">
        <w:rPr>
          <w:rFonts w:ascii="Calibri" w:eastAsia="Calibri" w:hAnsi="Calibri" w:cs="Arial"/>
          <w:sz w:val="18"/>
        </w:rPr>
        <w:t xml:space="preserve">as a processor or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have been authorized by the relevant controller.</w:t>
      </w:r>
      <w:bookmarkEnd w:id="94"/>
      <w:r w:rsidRPr="00C17881">
        <w:rPr>
          <w:rFonts w:ascii="Calibri" w:eastAsia="Calibri" w:hAnsi="Calibri" w:cs="Arial"/>
          <w:sz w:val="18"/>
        </w:rPr>
        <w:t xml:space="preserve"> </w:t>
      </w:r>
    </w:p>
    <w:p w14:paraId="2531238A" w14:textId="4FBD8FA9" w:rsidR="008C6F5F" w:rsidRDefault="00844593" w:rsidP="00844593">
      <w:pPr>
        <w:tabs>
          <w:tab w:val="left" w:pos="158"/>
        </w:tabs>
        <w:spacing w:after="120" w:line="240" w:lineRule="auto"/>
        <w:ind w:left="180"/>
        <w:outlineLvl w:val="2"/>
        <w:rPr>
          <w:rFonts w:ascii="Calibri" w:hAnsi="Calibri"/>
          <w:sz w:val="18"/>
        </w:rPr>
      </w:pPr>
      <w:r w:rsidRPr="00C17881">
        <w:rPr>
          <w:rFonts w:ascii="Calibri" w:hAnsi="Calibri"/>
          <w:sz w:val="18"/>
        </w:rPr>
        <w:lastRenderedPageBreak/>
        <w:t xml:space="preserve">To the extent </w:t>
      </w:r>
      <w:r w:rsidR="005C1B45" w:rsidRPr="00C65B58">
        <w:rPr>
          <w:rFonts w:ascii="Calibri" w:eastAsia="Calibri" w:hAnsi="Calibri" w:cs="Arial"/>
          <w:sz w:val="18"/>
          <w:szCs w:val="18"/>
        </w:rPr>
        <w:t>21Vianet</w:t>
      </w:r>
      <w:r w:rsidRPr="00C17881">
        <w:rPr>
          <w:rFonts w:ascii="Calibri" w:hAnsi="Calibri"/>
          <w:sz w:val="18"/>
        </w:rPr>
        <w:t xml:space="preserve"> uses or otherwise processes Personal Data subject to the GDPR</w:t>
      </w:r>
      <w:r w:rsidR="00237161">
        <w:rPr>
          <w:rFonts w:ascii="Calibri" w:hAnsi="Calibri"/>
          <w:sz w:val="18"/>
        </w:rPr>
        <w:t xml:space="preserve"> </w:t>
      </w:r>
      <w:r w:rsidRPr="00C17881">
        <w:rPr>
          <w:rFonts w:ascii="Calibri" w:hAnsi="Calibri"/>
          <w:sz w:val="18"/>
        </w:rPr>
        <w:t>for business operations</w:t>
      </w:r>
      <w:r w:rsidR="004032CA">
        <w:rPr>
          <w:rFonts w:ascii="Calibri" w:hAnsi="Calibri"/>
          <w:sz w:val="18"/>
        </w:rPr>
        <w:t xml:space="preserve"> associated with</w:t>
      </w:r>
      <w:r w:rsidRPr="00C17881">
        <w:rPr>
          <w:rFonts w:ascii="Calibri" w:hAnsi="Calibri"/>
          <w:sz w:val="18"/>
        </w:rPr>
        <w:t xml:space="preserve"> </w:t>
      </w:r>
      <w:r w:rsidR="00E40C8A">
        <w:rPr>
          <w:rFonts w:ascii="Calibri" w:hAnsi="Calibri"/>
          <w:sz w:val="18"/>
        </w:rPr>
        <w:t xml:space="preserve">providing </w:t>
      </w:r>
      <w:r w:rsidRPr="00C17881">
        <w:rPr>
          <w:rFonts w:ascii="Calibri" w:hAnsi="Calibri"/>
          <w:sz w:val="18"/>
        </w:rPr>
        <w:t xml:space="preserve">the Online Services to Customer, </w:t>
      </w:r>
      <w:r w:rsidR="005C1B45" w:rsidRPr="00C65B58">
        <w:rPr>
          <w:rFonts w:ascii="Calibri" w:eastAsia="Calibri" w:hAnsi="Calibri" w:cs="Arial"/>
          <w:sz w:val="18"/>
          <w:szCs w:val="18"/>
        </w:rPr>
        <w:t>21Vianet</w:t>
      </w:r>
      <w:r w:rsidRPr="00C17881">
        <w:rPr>
          <w:rFonts w:ascii="Calibri" w:hAnsi="Calibri"/>
          <w:sz w:val="18"/>
        </w:rPr>
        <w:t xml:space="preserve"> will comply with the obligations of</w:t>
      </w:r>
      <w:r w:rsidRPr="00C65B58" w:rsidDel="0044789F">
        <w:rPr>
          <w:rFonts w:ascii="Calibri" w:hAnsi="Calibri"/>
          <w:sz w:val="18"/>
        </w:rPr>
        <w:t xml:space="preserve"> </w:t>
      </w:r>
      <w:r w:rsidRPr="00C65B58">
        <w:rPr>
          <w:rFonts w:ascii="Calibri" w:hAnsi="Calibri"/>
          <w:sz w:val="18"/>
        </w:rPr>
        <w:t>an independent data controller under GDPR for such use.</w:t>
      </w:r>
      <w:r w:rsidR="00D45E41" w:rsidRPr="00C65B58">
        <w:rPr>
          <w:rFonts w:ascii="Calibri" w:hAnsi="Calibri"/>
          <w:sz w:val="18"/>
        </w:rPr>
        <w:t xml:space="preserve"> </w:t>
      </w:r>
      <w:r w:rsidR="00D45E41" w:rsidRPr="00C65B58">
        <w:rPr>
          <w:rFonts w:ascii="Calibri" w:eastAsia="Calibri" w:hAnsi="Calibri" w:cs="Arial"/>
          <w:sz w:val="18"/>
          <w:szCs w:val="18"/>
        </w:rPr>
        <w:t>21Vianet</w:t>
      </w:r>
      <w:r w:rsidRPr="00C17881">
        <w:rPr>
          <w:rFonts w:ascii="Calibri" w:hAnsi="Calibri"/>
          <w:sz w:val="18"/>
        </w:rPr>
        <w:t xml:space="preserve"> is accepting the added responsibilities of a data “controller” </w:t>
      </w:r>
      <w:r w:rsidR="00674779" w:rsidRPr="00C65B58">
        <w:rPr>
          <w:rFonts w:ascii="Calibri" w:hAnsi="Calibri"/>
          <w:sz w:val="18"/>
        </w:rPr>
        <w:t xml:space="preserve">under GDPR </w:t>
      </w:r>
      <w:r w:rsidRPr="00C65B58">
        <w:rPr>
          <w:rFonts w:ascii="Calibri" w:hAnsi="Calibri"/>
          <w:sz w:val="18"/>
        </w:rPr>
        <w:t xml:space="preserve">for processing in connection with its business operations to: (a) act consistent with regulatory requirements, to the extent required under GDPR; and (b) provide increased transparency to Customers and confirm </w:t>
      </w:r>
      <w:r w:rsidR="00D36B55" w:rsidRPr="00C65B58">
        <w:rPr>
          <w:rFonts w:ascii="Calibri" w:eastAsia="Calibri" w:hAnsi="Calibri" w:cs="Arial"/>
          <w:sz w:val="18"/>
          <w:szCs w:val="18"/>
        </w:rPr>
        <w:t>21Vianet</w:t>
      </w:r>
      <w:r w:rsidRPr="00C65B58">
        <w:rPr>
          <w:rFonts w:ascii="Calibri" w:eastAsia="Calibri" w:hAnsi="Calibri" w:cs="Arial"/>
          <w:sz w:val="18"/>
        </w:rPr>
        <w:t>’s</w:t>
      </w:r>
      <w:r w:rsidRPr="00C17881">
        <w:rPr>
          <w:rFonts w:ascii="Calibri" w:hAnsi="Calibri"/>
          <w:sz w:val="18"/>
        </w:rPr>
        <w:t xml:space="preserve"> accountability for such processing. </w:t>
      </w:r>
      <w:r w:rsidR="00D36B55" w:rsidRPr="00C65B58">
        <w:rPr>
          <w:rFonts w:ascii="Calibri" w:eastAsia="Calibri" w:hAnsi="Calibri" w:cs="Arial"/>
          <w:sz w:val="18"/>
          <w:szCs w:val="18"/>
        </w:rPr>
        <w:t>21Vianet</w:t>
      </w:r>
      <w:r w:rsidRPr="00C17881">
        <w:rPr>
          <w:rFonts w:ascii="Calibri" w:hAnsi="Calibri"/>
          <w:sz w:val="18"/>
        </w:rPr>
        <w:t xml:space="preserve"> employs safeguards to protect Customer Data and Personal Data in processing, including those</w:t>
      </w:r>
      <w:r w:rsidRPr="00C65B58">
        <w:rPr>
          <w:rFonts w:ascii="Calibri" w:hAnsi="Calibri"/>
          <w:sz w:val="18"/>
        </w:rPr>
        <w:t xml:space="preserve"> identified in this DPA and those contemplated in Article 6(4) of the GDPR.</w:t>
      </w:r>
      <w:bookmarkEnd w:id="95"/>
      <w:r w:rsidR="00C05A0D" w:rsidRPr="00C65B58">
        <w:t xml:space="preserve"> </w:t>
      </w:r>
      <w:r w:rsidR="00C05A0D" w:rsidRPr="00C65B58">
        <w:rPr>
          <w:rFonts w:ascii="Calibri" w:hAnsi="Calibri"/>
          <w:sz w:val="18"/>
        </w:rPr>
        <w:t xml:space="preserve">With respect to processing of Personal Data under this paragraph, </w:t>
      </w:r>
      <w:r w:rsidR="006E140A" w:rsidRPr="00C65B58">
        <w:rPr>
          <w:rFonts w:ascii="Calibri" w:eastAsia="Calibri" w:hAnsi="Calibri" w:cs="Arial"/>
          <w:sz w:val="18"/>
          <w:szCs w:val="18"/>
        </w:rPr>
        <w:t>21Vianet</w:t>
      </w:r>
      <w:r w:rsidR="00C05A0D" w:rsidRPr="00C17881">
        <w:rPr>
          <w:rFonts w:ascii="Calibri" w:hAnsi="Calibri"/>
          <w:sz w:val="18"/>
        </w:rPr>
        <w:t xml:space="preserve"> makes the commitments set forth in </w:t>
      </w:r>
      <w:r w:rsidR="00E40C8A">
        <w:rPr>
          <w:rFonts w:ascii="Calibri" w:hAnsi="Calibri"/>
          <w:sz w:val="18"/>
        </w:rPr>
        <w:t>the Additional Safeguards section</w:t>
      </w:r>
      <w:r w:rsidR="00C05A0D" w:rsidRPr="00C17881">
        <w:rPr>
          <w:rFonts w:ascii="Calibri" w:hAnsi="Calibri"/>
          <w:sz w:val="18"/>
        </w:rPr>
        <w:t>; for those purposes, (</w:t>
      </w:r>
      <w:proofErr w:type="spellStart"/>
      <w:r w:rsidR="00C05A0D" w:rsidRPr="00C17881">
        <w:rPr>
          <w:rFonts w:ascii="Calibri" w:hAnsi="Calibri"/>
          <w:sz w:val="18"/>
        </w:rPr>
        <w:t>i</w:t>
      </w:r>
      <w:proofErr w:type="spellEnd"/>
      <w:r w:rsidR="00C05A0D" w:rsidRPr="00C17881">
        <w:rPr>
          <w:rFonts w:ascii="Calibri" w:hAnsi="Calibri"/>
          <w:sz w:val="18"/>
        </w:rPr>
        <w:t xml:space="preserve">) any </w:t>
      </w:r>
      <w:r w:rsidR="004D1E19" w:rsidRPr="00C65B58">
        <w:rPr>
          <w:rFonts w:ascii="Calibri" w:eastAsia="Calibri" w:hAnsi="Calibri" w:cs="Arial"/>
          <w:sz w:val="18"/>
          <w:szCs w:val="18"/>
        </w:rPr>
        <w:t>21Vianet</w:t>
      </w:r>
      <w:r w:rsidR="00C05A0D" w:rsidRPr="00C17881">
        <w:rPr>
          <w:rFonts w:ascii="Calibri" w:hAnsi="Calibri"/>
          <w:sz w:val="18"/>
        </w:rPr>
        <w:t xml:space="preserve"> disclosure of Personal Data</w:t>
      </w:r>
      <w:r w:rsidR="00744501" w:rsidRPr="00C65B58">
        <w:rPr>
          <w:rFonts w:ascii="Calibri" w:hAnsi="Calibri"/>
          <w:sz w:val="18"/>
        </w:rPr>
        <w:t xml:space="preserve">, as described in </w:t>
      </w:r>
      <w:r w:rsidR="00E40C8A">
        <w:rPr>
          <w:rFonts w:ascii="Calibri" w:hAnsi="Calibri"/>
          <w:sz w:val="18"/>
        </w:rPr>
        <w:t xml:space="preserve">the Additional Safeguards section, </w:t>
      </w:r>
      <w:r w:rsidR="00C05A0D" w:rsidRPr="00C65B58">
        <w:rPr>
          <w:rFonts w:ascii="Calibri" w:hAnsi="Calibri"/>
          <w:sz w:val="18"/>
        </w:rPr>
        <w:t xml:space="preserve">that has been transferred in connection </w:t>
      </w:r>
      <w:proofErr w:type="gramStart"/>
      <w:r w:rsidR="00C05A0D" w:rsidRPr="00C65B58">
        <w:rPr>
          <w:rFonts w:ascii="Calibri" w:hAnsi="Calibri"/>
          <w:sz w:val="18"/>
        </w:rPr>
        <w:t xml:space="preserve">with </w:t>
      </w:r>
      <w:r w:rsidR="00C05A0D" w:rsidRPr="00C17881">
        <w:rPr>
          <w:rFonts w:ascii="Calibri" w:hAnsi="Calibri"/>
          <w:sz w:val="18"/>
        </w:rPr>
        <w:t xml:space="preserve"> business</w:t>
      </w:r>
      <w:proofErr w:type="gramEnd"/>
      <w:r w:rsidR="00C05A0D" w:rsidRPr="00C17881">
        <w:rPr>
          <w:rFonts w:ascii="Calibri" w:hAnsi="Calibri"/>
          <w:sz w:val="18"/>
        </w:rPr>
        <w:t xml:space="preserve"> operations is deemed a “Relevant Disclosure” and (ii) the commitments in </w:t>
      </w:r>
      <w:r w:rsidR="006E0F12">
        <w:rPr>
          <w:rFonts w:ascii="Calibri" w:hAnsi="Calibri"/>
          <w:sz w:val="18"/>
        </w:rPr>
        <w:t xml:space="preserve">the Additional Safeguards section </w:t>
      </w:r>
      <w:r w:rsidR="00C05A0D" w:rsidRPr="00C17881">
        <w:rPr>
          <w:rFonts w:ascii="Calibri" w:hAnsi="Calibri"/>
          <w:sz w:val="18"/>
        </w:rPr>
        <w:t>apply to such Personal Data.</w:t>
      </w:r>
    </w:p>
    <w:p w14:paraId="16D9C127" w14:textId="0557C8E0" w:rsidR="00200ED3" w:rsidRPr="00361503" w:rsidRDefault="00200ED3" w:rsidP="00200ED3">
      <w:pPr>
        <w:tabs>
          <w:tab w:val="left" w:pos="158"/>
        </w:tabs>
        <w:spacing w:after="120" w:line="240" w:lineRule="auto"/>
        <w:ind w:left="158"/>
        <w:rPr>
          <w:rFonts w:ascii="Calibri" w:eastAsia="Calibri" w:hAnsi="Calibri" w:cs="Arial"/>
          <w:i/>
          <w:sz w:val="18"/>
          <w:u w:val="single"/>
        </w:rPr>
      </w:pPr>
      <w:r w:rsidRPr="00361503">
        <w:rPr>
          <w:rFonts w:ascii="Calibri" w:eastAsia="Calibri" w:hAnsi="Calibri" w:cs="Arial"/>
          <w:i/>
          <w:sz w:val="18"/>
          <w:u w:val="single"/>
        </w:rPr>
        <w:t xml:space="preserve">Processing Subject to the </w:t>
      </w:r>
      <w:r>
        <w:rPr>
          <w:rFonts w:ascii="Calibri" w:eastAsia="Calibri" w:hAnsi="Calibri" w:cs="Arial"/>
          <w:i/>
          <w:sz w:val="18"/>
          <w:u w:val="single"/>
        </w:rPr>
        <w:t>PIPL</w:t>
      </w:r>
    </w:p>
    <w:p w14:paraId="15F2378E" w14:textId="6B7A8DAB" w:rsidR="0052037B" w:rsidRDefault="0052037B" w:rsidP="00844593">
      <w:pPr>
        <w:tabs>
          <w:tab w:val="left" w:pos="158"/>
        </w:tabs>
        <w:spacing w:after="120" w:line="240" w:lineRule="auto"/>
        <w:ind w:left="180"/>
        <w:outlineLvl w:val="2"/>
        <w:rPr>
          <w:rFonts w:ascii="Calibri" w:hAnsi="Calibri"/>
          <w:sz w:val="18"/>
          <w:highlight w:val="yellow"/>
        </w:rPr>
      </w:pPr>
      <w:r w:rsidRPr="00C17881">
        <w:rPr>
          <w:rFonts w:ascii="Calibri" w:eastAsia="Calibri" w:hAnsi="Calibri" w:cs="Arial"/>
          <w:sz w:val="18"/>
        </w:rPr>
        <w:t xml:space="preserve">Customer and </w:t>
      </w:r>
      <w:r w:rsidRPr="00C17881">
        <w:rPr>
          <w:rFonts w:ascii="Calibri" w:eastAsia="Calibri" w:hAnsi="Calibri" w:cs="Arial"/>
          <w:sz w:val="18"/>
          <w:szCs w:val="18"/>
        </w:rPr>
        <w:t>21Vianet</w:t>
      </w:r>
      <w:r w:rsidRPr="00C17881">
        <w:rPr>
          <w:rFonts w:ascii="Calibri" w:eastAsia="Calibri" w:hAnsi="Calibri" w:cs="Arial"/>
          <w:sz w:val="18"/>
        </w:rPr>
        <w:t xml:space="preserve"> agree that Customer is the </w:t>
      </w:r>
      <w:r w:rsidRPr="0052037B">
        <w:rPr>
          <w:rFonts w:ascii="Calibri" w:eastAsia="Calibri" w:hAnsi="Calibri" w:cs="Arial"/>
          <w:sz w:val="18"/>
        </w:rPr>
        <w:t>“handler”</w:t>
      </w:r>
      <w:r>
        <w:rPr>
          <w:rFonts w:ascii="Calibri" w:eastAsia="Calibri" w:hAnsi="Calibri" w:cs="Arial"/>
          <w:sz w:val="18"/>
        </w:rPr>
        <w:t xml:space="preserve"> </w:t>
      </w:r>
      <w:r w:rsidRPr="00C17881">
        <w:rPr>
          <w:rFonts w:ascii="Calibri" w:eastAsia="Calibri" w:hAnsi="Calibri" w:cs="Arial"/>
          <w:sz w:val="18"/>
        </w:rPr>
        <w:t>of Personal Data</w:t>
      </w:r>
      <w:r w:rsidR="00626955">
        <w:rPr>
          <w:rFonts w:ascii="Calibri" w:eastAsia="Calibri" w:hAnsi="Calibri" w:cs="Arial"/>
          <w:sz w:val="18"/>
        </w:rPr>
        <w:t xml:space="preserve"> under the PIPL</w:t>
      </w:r>
      <w:r w:rsidRPr="00C17881">
        <w:rPr>
          <w:rFonts w:ascii="Calibri" w:eastAsia="Calibri" w:hAnsi="Calibri" w:cs="Arial"/>
          <w:sz w:val="18"/>
        </w:rPr>
        <w:t xml:space="preserve"> </w:t>
      </w:r>
      <w:r w:rsidR="00FB4920">
        <w:rPr>
          <w:rFonts w:ascii="Calibri" w:eastAsia="Calibri" w:hAnsi="Calibri" w:cs="Arial"/>
          <w:sz w:val="18"/>
        </w:rPr>
        <w:t>(</w:t>
      </w:r>
      <w:r w:rsidR="00AB3F22">
        <w:rPr>
          <w:rFonts w:ascii="Calibri" w:eastAsia="Calibri" w:hAnsi="Calibri" w:cs="Arial"/>
          <w:sz w:val="18"/>
        </w:rPr>
        <w:t>a term under the PIPL that is equivalent to the controller under the GDPR</w:t>
      </w:r>
      <w:r w:rsidR="00FB4920">
        <w:rPr>
          <w:rFonts w:ascii="Calibri" w:eastAsia="Calibri" w:hAnsi="Calibri" w:cs="Arial"/>
          <w:sz w:val="18"/>
        </w:rPr>
        <w:t xml:space="preserve">) </w:t>
      </w:r>
      <w:r w:rsidRPr="00C17881">
        <w:rPr>
          <w:rFonts w:ascii="Calibri" w:eastAsia="Calibri" w:hAnsi="Calibri" w:cs="Arial"/>
          <w:sz w:val="18"/>
        </w:rPr>
        <w:t xml:space="preserve">and </w:t>
      </w:r>
      <w:r w:rsidRPr="00C17881">
        <w:rPr>
          <w:rFonts w:ascii="Calibri" w:eastAsia="Calibri" w:hAnsi="Calibri" w:cs="Arial"/>
          <w:sz w:val="18"/>
          <w:szCs w:val="18"/>
        </w:rPr>
        <w:t>21Vianet</w:t>
      </w:r>
      <w:r w:rsidRPr="00C17881">
        <w:rPr>
          <w:rFonts w:ascii="Calibri" w:eastAsia="Calibri" w:hAnsi="Calibri" w:cs="Arial"/>
          <w:sz w:val="18"/>
        </w:rPr>
        <w:t xml:space="preserve"> is the </w:t>
      </w:r>
      <w:r w:rsidR="00FB4920">
        <w:rPr>
          <w:rFonts w:ascii="Calibri" w:eastAsia="Calibri" w:hAnsi="Calibri" w:cs="Arial"/>
          <w:sz w:val="18"/>
        </w:rPr>
        <w:t>processor</w:t>
      </w:r>
      <w:r w:rsidRPr="00C17881">
        <w:rPr>
          <w:rFonts w:ascii="Calibri" w:eastAsia="Calibri" w:hAnsi="Calibri" w:cs="Arial"/>
          <w:sz w:val="18"/>
        </w:rPr>
        <w:t xml:space="preserve"> of such data</w:t>
      </w:r>
      <w:r>
        <w:rPr>
          <w:rFonts w:ascii="Calibri" w:eastAsia="Calibri" w:hAnsi="Calibri" w:cs="Arial"/>
          <w:sz w:val="18"/>
        </w:rPr>
        <w:t xml:space="preserve"> (as defined under the PIPL)</w:t>
      </w:r>
      <w:r w:rsidRPr="00C17881">
        <w:rPr>
          <w:rFonts w:ascii="Calibri" w:eastAsia="Calibri" w:hAnsi="Calibri" w:cs="Arial"/>
          <w:sz w:val="18"/>
        </w:rPr>
        <w:t xml:space="preserve">, except (a) when Customer acts as </w:t>
      </w:r>
      <w:r w:rsidR="00FB4920">
        <w:rPr>
          <w:rFonts w:ascii="Calibri" w:eastAsia="Calibri" w:hAnsi="Calibri" w:cs="Arial"/>
          <w:sz w:val="18"/>
        </w:rPr>
        <w:t>a processor</w:t>
      </w:r>
      <w:r w:rsidRPr="00C17881">
        <w:rPr>
          <w:rFonts w:ascii="Calibri" w:eastAsia="Calibri" w:hAnsi="Calibri" w:cs="Arial"/>
          <w:sz w:val="18"/>
        </w:rPr>
        <w:t xml:space="preserve"> of Personal Data, in which case </w:t>
      </w:r>
      <w:r w:rsidRPr="00C17881">
        <w:rPr>
          <w:rFonts w:ascii="Calibri" w:eastAsia="Calibri" w:hAnsi="Calibri" w:cs="Arial"/>
          <w:sz w:val="18"/>
          <w:szCs w:val="18"/>
        </w:rPr>
        <w:t>21Vianet</w:t>
      </w:r>
      <w:r w:rsidRPr="00C17881">
        <w:rPr>
          <w:rFonts w:ascii="Calibri" w:eastAsia="Calibri" w:hAnsi="Calibri" w:cs="Arial"/>
          <w:sz w:val="18"/>
        </w:rPr>
        <w:t xml:space="preserve"> is a </w:t>
      </w:r>
      <w:proofErr w:type="spellStart"/>
      <w:r w:rsidR="00FB4920">
        <w:rPr>
          <w:rFonts w:ascii="Calibri" w:eastAsia="Calibri" w:hAnsi="Calibri" w:cs="Arial"/>
          <w:sz w:val="18"/>
        </w:rPr>
        <w:t>Subprocessor</w:t>
      </w:r>
      <w:proofErr w:type="spellEnd"/>
      <w:r w:rsidRPr="00C17881">
        <w:rPr>
          <w:rFonts w:ascii="Calibri" w:eastAsia="Calibri" w:hAnsi="Calibri" w:cs="Arial"/>
          <w:sz w:val="18"/>
        </w:rPr>
        <w:t xml:space="preserve">; or (b) as stated otherwise in the Online Service Specific terms or this DPA. When </w:t>
      </w:r>
      <w:r w:rsidRPr="00C17881">
        <w:rPr>
          <w:rFonts w:ascii="Calibri" w:eastAsia="Calibri" w:hAnsi="Calibri" w:cs="Arial"/>
          <w:sz w:val="18"/>
          <w:szCs w:val="18"/>
        </w:rPr>
        <w:t>21Vianet</w:t>
      </w:r>
      <w:r w:rsidRPr="00C17881">
        <w:rPr>
          <w:rFonts w:ascii="Calibri" w:eastAsia="Calibri" w:hAnsi="Calibri" w:cs="Arial"/>
          <w:sz w:val="18"/>
        </w:rPr>
        <w:t xml:space="preserve"> acts as the </w:t>
      </w:r>
      <w:r w:rsidR="00FB4920">
        <w:rPr>
          <w:rFonts w:ascii="Calibri" w:eastAsia="Calibri" w:hAnsi="Calibri" w:cs="Arial"/>
          <w:sz w:val="18"/>
        </w:rPr>
        <w:t>processor</w:t>
      </w:r>
      <w:r>
        <w:rPr>
          <w:rFonts w:ascii="Calibri" w:eastAsia="Calibri" w:hAnsi="Calibri" w:cs="Arial"/>
          <w:sz w:val="18"/>
        </w:rPr>
        <w:t xml:space="preserve"> </w:t>
      </w:r>
      <w:r w:rsidRPr="00C17881">
        <w:rPr>
          <w:rFonts w:ascii="Calibri" w:eastAsia="Calibri" w:hAnsi="Calibri" w:cs="Arial"/>
          <w:sz w:val="18"/>
        </w:rPr>
        <w:t xml:space="preserve">or a </w:t>
      </w:r>
      <w:proofErr w:type="spellStart"/>
      <w:r w:rsidR="00FB4920">
        <w:rPr>
          <w:rFonts w:ascii="Calibri" w:eastAsia="Calibri" w:hAnsi="Calibri" w:cs="Arial"/>
          <w:sz w:val="18"/>
        </w:rPr>
        <w:t>Subprocessor</w:t>
      </w:r>
      <w:proofErr w:type="spellEnd"/>
      <w:r>
        <w:rPr>
          <w:rFonts w:ascii="Calibri" w:eastAsia="Calibri" w:hAnsi="Calibri" w:cs="Arial"/>
          <w:sz w:val="18"/>
        </w:rPr>
        <w:t xml:space="preserve"> </w:t>
      </w:r>
      <w:r w:rsidRPr="00C17881">
        <w:rPr>
          <w:rFonts w:ascii="Calibri" w:eastAsia="Calibri" w:hAnsi="Calibri" w:cs="Arial"/>
          <w:sz w:val="18"/>
        </w:rPr>
        <w:t>of Personal Data, it will process Personal Data only on documented instructions from Customer. Customer agrees that its 21</w:t>
      </w:r>
      <w:r w:rsidRPr="00C17881">
        <w:rPr>
          <w:rFonts w:ascii="Calibri" w:eastAsia="Calibri" w:hAnsi="Calibri" w:cs="Arial"/>
          <w:sz w:val="18"/>
          <w:lang w:eastAsia="zh-CN"/>
        </w:rPr>
        <w:t>Vianet Customer Agreement</w:t>
      </w:r>
      <w:r w:rsidRPr="00C17881">
        <w:rPr>
          <w:rFonts w:ascii="Calibri" w:eastAsia="Calibri" w:hAnsi="Calibri" w:cs="Arial"/>
          <w:sz w:val="18"/>
        </w:rPr>
        <w:t xml:space="preserve"> (including the DPA Terms and any applicable updates), along with the product documentation and Customer’s use and configuration of features in the Online Services, are Customer’s complete documented instructions to </w:t>
      </w:r>
      <w:r w:rsidRPr="00C17881">
        <w:rPr>
          <w:rFonts w:ascii="Calibri" w:eastAsia="Calibri" w:hAnsi="Calibri" w:cs="Arial"/>
          <w:sz w:val="18"/>
          <w:szCs w:val="18"/>
        </w:rPr>
        <w:t>21Vianet</w:t>
      </w:r>
      <w:r w:rsidRPr="00C17881">
        <w:rPr>
          <w:rFonts w:ascii="Calibri" w:eastAsia="Calibri" w:hAnsi="Calibri" w:cs="Arial"/>
          <w:sz w:val="18"/>
        </w:rPr>
        <w:t xml:space="preserve"> for the processing of Personal Data. Any additional or alternate instructions must be agreed to according to the process for amending Customer’s 21Vianet Customer Agreement. In any instance where the </w:t>
      </w:r>
      <w:r>
        <w:rPr>
          <w:rFonts w:ascii="Calibri" w:eastAsia="Calibri" w:hAnsi="Calibri" w:cs="Arial"/>
          <w:sz w:val="18"/>
        </w:rPr>
        <w:t>PIPL</w:t>
      </w:r>
      <w:r w:rsidR="00FB4920">
        <w:rPr>
          <w:rFonts w:ascii="Calibri" w:eastAsia="Calibri" w:hAnsi="Calibri" w:cs="Arial"/>
          <w:sz w:val="18"/>
        </w:rPr>
        <w:t xml:space="preserve"> applies and Customer is a processor</w:t>
      </w:r>
      <w:r w:rsidRPr="00C17881">
        <w:rPr>
          <w:rFonts w:ascii="Calibri" w:eastAsia="Calibri" w:hAnsi="Calibri" w:cs="Arial"/>
          <w:sz w:val="18"/>
        </w:rPr>
        <w:t xml:space="preserve">, Customer warrants to </w:t>
      </w:r>
      <w:r w:rsidRPr="00C17881">
        <w:rPr>
          <w:rFonts w:ascii="Calibri" w:eastAsia="Calibri" w:hAnsi="Calibri" w:cs="Arial"/>
          <w:sz w:val="18"/>
          <w:szCs w:val="18"/>
        </w:rPr>
        <w:t>21Vianet</w:t>
      </w:r>
      <w:r w:rsidRPr="00C17881">
        <w:rPr>
          <w:rFonts w:ascii="Calibri" w:eastAsia="Calibri" w:hAnsi="Calibri" w:cs="Arial"/>
          <w:sz w:val="18"/>
        </w:rPr>
        <w:t xml:space="preserve"> that Customer’s instructions, including appointment of </w:t>
      </w:r>
      <w:r w:rsidRPr="00C17881">
        <w:rPr>
          <w:rFonts w:ascii="Calibri" w:eastAsia="Calibri" w:hAnsi="Calibri" w:cs="Arial"/>
          <w:sz w:val="18"/>
          <w:szCs w:val="18"/>
        </w:rPr>
        <w:t>21Vianet</w:t>
      </w:r>
      <w:r w:rsidRPr="00C17881">
        <w:rPr>
          <w:rFonts w:ascii="Calibri" w:eastAsia="Calibri" w:hAnsi="Calibri" w:cs="Arial"/>
          <w:sz w:val="18"/>
        </w:rPr>
        <w:t xml:space="preserve"> </w:t>
      </w:r>
      <w:r>
        <w:rPr>
          <w:rFonts w:ascii="Calibri" w:eastAsia="Calibri" w:hAnsi="Calibri" w:cs="Arial"/>
          <w:sz w:val="18"/>
        </w:rPr>
        <w:t>as a</w:t>
      </w:r>
      <w:r w:rsidR="00FB4920" w:rsidRPr="00FB4920">
        <w:rPr>
          <w:rFonts w:ascii="Calibri" w:eastAsia="Calibri" w:hAnsi="Calibri" w:cs="Arial"/>
          <w:sz w:val="18"/>
        </w:rPr>
        <w:t xml:space="preserve"> </w:t>
      </w:r>
      <w:r w:rsidR="00FB4920">
        <w:rPr>
          <w:rFonts w:ascii="Calibri" w:eastAsia="Calibri" w:hAnsi="Calibri" w:cs="Arial"/>
          <w:sz w:val="18"/>
        </w:rPr>
        <w:t>processor</w:t>
      </w:r>
      <w:r>
        <w:rPr>
          <w:rFonts w:ascii="Calibri" w:eastAsia="Calibri" w:hAnsi="Calibri" w:cs="Arial"/>
          <w:sz w:val="18"/>
        </w:rPr>
        <w:t xml:space="preserve"> </w:t>
      </w:r>
      <w:r w:rsidRPr="00C17881">
        <w:rPr>
          <w:rFonts w:ascii="Calibri" w:eastAsia="Calibri" w:hAnsi="Calibri" w:cs="Arial"/>
          <w:sz w:val="18"/>
        </w:rPr>
        <w:t xml:space="preserve">or a </w:t>
      </w:r>
      <w:proofErr w:type="spellStart"/>
      <w:r w:rsidR="00FB4920">
        <w:rPr>
          <w:rFonts w:ascii="Calibri" w:eastAsia="Calibri" w:hAnsi="Calibri" w:cs="Arial"/>
          <w:sz w:val="18"/>
        </w:rPr>
        <w:t>Subprocessor</w:t>
      </w:r>
      <w:proofErr w:type="spellEnd"/>
      <w:r>
        <w:rPr>
          <w:rFonts w:ascii="Calibri" w:eastAsia="Calibri" w:hAnsi="Calibri" w:cs="Arial"/>
          <w:sz w:val="18"/>
        </w:rPr>
        <w:t>,</w:t>
      </w:r>
      <w:r w:rsidRPr="00C17881">
        <w:rPr>
          <w:rFonts w:ascii="Calibri" w:eastAsia="Calibri" w:hAnsi="Calibri" w:cs="Arial"/>
          <w:sz w:val="18"/>
        </w:rPr>
        <w:t xml:space="preserve"> have been authorized by the relevant </w:t>
      </w:r>
      <w:r>
        <w:rPr>
          <w:rFonts w:ascii="Calibri" w:eastAsia="Calibri" w:hAnsi="Calibri" w:cs="Arial"/>
          <w:sz w:val="18"/>
        </w:rPr>
        <w:t>“handler”</w:t>
      </w:r>
      <w:r w:rsidRPr="00C17881">
        <w:rPr>
          <w:rFonts w:ascii="Calibri" w:eastAsia="Calibri" w:hAnsi="Calibri" w:cs="Arial"/>
          <w:sz w:val="18"/>
        </w:rPr>
        <w:t>.</w:t>
      </w:r>
    </w:p>
    <w:p w14:paraId="1E629395" w14:textId="22E0DE7C" w:rsidR="00844593" w:rsidRPr="00586E9D" w:rsidRDefault="00AD2FC7" w:rsidP="00844593">
      <w:pPr>
        <w:tabs>
          <w:tab w:val="left" w:pos="158"/>
        </w:tabs>
        <w:spacing w:after="120" w:line="240" w:lineRule="auto"/>
        <w:ind w:left="180"/>
        <w:outlineLvl w:val="2"/>
      </w:pPr>
      <w:r w:rsidRPr="00586E9D">
        <w:rPr>
          <w:rFonts w:ascii="Calibri" w:hAnsi="Calibri"/>
          <w:sz w:val="18"/>
          <w:szCs w:val="18"/>
        </w:rPr>
        <w:t xml:space="preserve">To the extent 21Vianet uses or otherwise processes Personal Data subject to the PIPL for business operations associated with providing the Online Services to Customer, as between Customer and 21Vianet, </w:t>
      </w:r>
      <w:r w:rsidR="008236B2" w:rsidRPr="00586E9D">
        <w:rPr>
          <w:rFonts w:ascii="Calibri" w:eastAsia="Calibri" w:hAnsi="Calibri" w:cs="Arial"/>
          <w:sz w:val="18"/>
          <w:szCs w:val="18"/>
        </w:rPr>
        <w:t>21Vianet</w:t>
      </w:r>
      <w:r w:rsidR="008236B2" w:rsidRPr="00586E9D">
        <w:rPr>
          <w:rFonts w:ascii="Calibri" w:hAnsi="Calibri"/>
          <w:sz w:val="18"/>
          <w:szCs w:val="18"/>
        </w:rPr>
        <w:t xml:space="preserve"> will comply with the obligations of</w:t>
      </w:r>
      <w:r w:rsidR="008236B2" w:rsidRPr="00586E9D" w:rsidDel="0044789F">
        <w:rPr>
          <w:rFonts w:ascii="Calibri" w:hAnsi="Calibri"/>
          <w:sz w:val="18"/>
          <w:szCs w:val="18"/>
        </w:rPr>
        <w:t xml:space="preserve"> </w:t>
      </w:r>
      <w:r w:rsidR="008236B2" w:rsidRPr="00586E9D">
        <w:rPr>
          <w:rFonts w:ascii="Calibri" w:hAnsi="Calibri"/>
          <w:sz w:val="18"/>
          <w:szCs w:val="18"/>
        </w:rPr>
        <w:t>an independent “handler” of Personal Data under the PIPL for such use</w:t>
      </w:r>
      <w:r w:rsidR="00B13063" w:rsidRPr="00586E9D">
        <w:rPr>
          <w:rFonts w:ascii="Calibri" w:hAnsi="Calibri"/>
          <w:sz w:val="18"/>
          <w:szCs w:val="18"/>
        </w:rPr>
        <w:t xml:space="preserve">, and </w:t>
      </w:r>
      <w:r w:rsidR="002D56CC" w:rsidRPr="00586E9D">
        <w:rPr>
          <w:rFonts w:ascii="Calibri" w:hAnsi="Calibri"/>
          <w:sz w:val="18"/>
          <w:szCs w:val="18"/>
        </w:rPr>
        <w:t xml:space="preserve">Customer is responsible to obtain all required consents from the related </w:t>
      </w:r>
      <w:r w:rsidR="00A64095" w:rsidRPr="00586E9D">
        <w:rPr>
          <w:rFonts w:ascii="Calibri" w:hAnsi="Calibri"/>
          <w:sz w:val="18"/>
          <w:szCs w:val="18"/>
        </w:rPr>
        <w:t>data subjects</w:t>
      </w:r>
      <w:r w:rsidR="002D56CC" w:rsidRPr="00586E9D">
        <w:rPr>
          <w:rFonts w:ascii="Calibri" w:hAnsi="Calibri"/>
          <w:sz w:val="18"/>
          <w:szCs w:val="18"/>
        </w:rPr>
        <w:t xml:space="preserve"> under</w:t>
      </w:r>
      <w:r w:rsidR="00B01D39" w:rsidRPr="00586E9D">
        <w:rPr>
          <w:rFonts w:ascii="Calibri" w:hAnsi="Calibri"/>
          <w:sz w:val="18"/>
          <w:szCs w:val="18"/>
        </w:rPr>
        <w:t xml:space="preserve"> the PIPL for providing </w:t>
      </w:r>
      <w:r w:rsidR="00211618" w:rsidRPr="00586E9D">
        <w:rPr>
          <w:rFonts w:ascii="Calibri" w:hAnsi="Calibri"/>
          <w:sz w:val="18"/>
          <w:szCs w:val="18"/>
        </w:rPr>
        <w:t>the</w:t>
      </w:r>
      <w:r w:rsidR="00A64095" w:rsidRPr="00586E9D">
        <w:rPr>
          <w:rFonts w:ascii="Calibri" w:hAnsi="Calibri"/>
          <w:sz w:val="18"/>
          <w:szCs w:val="18"/>
        </w:rPr>
        <w:t>ir</w:t>
      </w:r>
      <w:r w:rsidR="00B01D39" w:rsidRPr="00586E9D">
        <w:rPr>
          <w:rFonts w:ascii="Calibri" w:hAnsi="Calibri"/>
          <w:sz w:val="18"/>
          <w:szCs w:val="18"/>
        </w:rPr>
        <w:t xml:space="preserve"> Personal Data to 21Vianet which may transfer such </w:t>
      </w:r>
      <w:r w:rsidR="00211618" w:rsidRPr="00586E9D">
        <w:rPr>
          <w:rFonts w:ascii="Calibri" w:hAnsi="Calibri"/>
          <w:sz w:val="18"/>
          <w:szCs w:val="18"/>
        </w:rPr>
        <w:t>P</w:t>
      </w:r>
      <w:r w:rsidR="00B01D39" w:rsidRPr="00586E9D">
        <w:rPr>
          <w:rFonts w:ascii="Calibri" w:hAnsi="Calibri"/>
          <w:sz w:val="18"/>
          <w:szCs w:val="18"/>
        </w:rPr>
        <w:t xml:space="preserve">ersonal </w:t>
      </w:r>
      <w:r w:rsidR="00211618" w:rsidRPr="00586E9D">
        <w:rPr>
          <w:rFonts w:ascii="Calibri" w:hAnsi="Calibri"/>
          <w:sz w:val="18"/>
          <w:szCs w:val="18"/>
        </w:rPr>
        <w:t>Data</w:t>
      </w:r>
      <w:r w:rsidR="00B01D39" w:rsidRPr="00586E9D">
        <w:rPr>
          <w:rFonts w:ascii="Calibri" w:hAnsi="Calibri"/>
          <w:sz w:val="18"/>
          <w:szCs w:val="18"/>
        </w:rPr>
        <w:t xml:space="preserve"> to third parties outside China for </w:t>
      </w:r>
      <w:r w:rsidR="0089611F" w:rsidRPr="00586E9D">
        <w:rPr>
          <w:rFonts w:ascii="Calibri" w:hAnsi="Calibri"/>
          <w:sz w:val="18"/>
          <w:szCs w:val="18"/>
        </w:rPr>
        <w:t xml:space="preserve">business operations </w:t>
      </w:r>
      <w:r w:rsidR="00C41A21" w:rsidRPr="00586E9D">
        <w:rPr>
          <w:rFonts w:ascii="Calibri" w:hAnsi="Calibri"/>
          <w:sz w:val="18"/>
          <w:szCs w:val="18"/>
        </w:rPr>
        <w:t>purpose</w:t>
      </w:r>
      <w:r w:rsidR="008236B2" w:rsidRPr="00586E9D">
        <w:rPr>
          <w:rFonts w:ascii="Calibri" w:hAnsi="Calibri"/>
          <w:sz w:val="18"/>
          <w:szCs w:val="18"/>
        </w:rPr>
        <w:t>.</w:t>
      </w:r>
      <w:r w:rsidR="008236B2" w:rsidRPr="00586E9D" w:rsidDel="008236B2">
        <w:rPr>
          <w:rFonts w:ascii="Calibri" w:eastAsia="Calibri" w:hAnsi="Calibri" w:cs="Arial"/>
          <w:sz w:val="18"/>
          <w:szCs w:val="18"/>
        </w:rPr>
        <w:t xml:space="preserve"> </w:t>
      </w:r>
      <w:r w:rsidR="00DB63CE" w:rsidRPr="00586E9D">
        <w:rPr>
          <w:rFonts w:ascii="Calibri" w:eastAsia="Calibri" w:hAnsi="Calibri" w:cs="Arial"/>
          <w:sz w:val="18"/>
          <w:szCs w:val="18"/>
        </w:rPr>
        <w:t>21Vianet</w:t>
      </w:r>
      <w:r w:rsidR="008236B2" w:rsidRPr="00586E9D">
        <w:rPr>
          <w:rFonts w:ascii="Calibri" w:eastAsia="Calibri" w:hAnsi="Calibri" w:cs="Arial"/>
          <w:sz w:val="18"/>
          <w:szCs w:val="18"/>
        </w:rPr>
        <w:t xml:space="preserve"> </w:t>
      </w:r>
      <w:r w:rsidR="00BC6C43" w:rsidRPr="00586E9D">
        <w:rPr>
          <w:rFonts w:ascii="Calibri" w:eastAsia="Calibri" w:hAnsi="Calibri" w:cs="Arial"/>
          <w:sz w:val="18"/>
          <w:szCs w:val="18"/>
        </w:rPr>
        <w:t>is</w:t>
      </w:r>
      <w:r w:rsidR="00DB63CE" w:rsidRPr="00586E9D">
        <w:rPr>
          <w:rFonts w:ascii="Calibri" w:hAnsi="Calibri"/>
          <w:sz w:val="18"/>
          <w:szCs w:val="18"/>
        </w:rPr>
        <w:t xml:space="preserve"> accepting the added responsibilities of a data “</w:t>
      </w:r>
      <w:r w:rsidR="00F81157" w:rsidRPr="00586E9D">
        <w:rPr>
          <w:rFonts w:ascii="Calibri" w:hAnsi="Calibri"/>
          <w:sz w:val="18"/>
          <w:szCs w:val="18"/>
        </w:rPr>
        <w:t>handler</w:t>
      </w:r>
      <w:r w:rsidR="00DB63CE" w:rsidRPr="00586E9D">
        <w:rPr>
          <w:rFonts w:ascii="Calibri" w:hAnsi="Calibri"/>
          <w:sz w:val="18"/>
          <w:szCs w:val="18"/>
        </w:rPr>
        <w:t xml:space="preserve">” under </w:t>
      </w:r>
      <w:r w:rsidR="00BC6C43" w:rsidRPr="00586E9D">
        <w:rPr>
          <w:rFonts w:ascii="Calibri" w:hAnsi="Calibri"/>
          <w:sz w:val="18"/>
          <w:szCs w:val="18"/>
        </w:rPr>
        <w:t>the PIPL</w:t>
      </w:r>
      <w:r w:rsidR="00DB63CE" w:rsidRPr="00586E9D">
        <w:rPr>
          <w:rFonts w:ascii="Calibri" w:hAnsi="Calibri"/>
          <w:sz w:val="18"/>
          <w:szCs w:val="18"/>
        </w:rPr>
        <w:t xml:space="preserve"> for processing in connection with its business operations to: (a) act consistent with regulatory requirements, to the extent required under </w:t>
      </w:r>
      <w:r w:rsidR="00BC6C43" w:rsidRPr="00586E9D">
        <w:rPr>
          <w:rFonts w:ascii="Calibri" w:hAnsi="Calibri"/>
          <w:sz w:val="18"/>
          <w:szCs w:val="18"/>
        </w:rPr>
        <w:t>the PIPL</w:t>
      </w:r>
      <w:r w:rsidR="00DB63CE" w:rsidRPr="00586E9D">
        <w:rPr>
          <w:rFonts w:ascii="Calibri" w:hAnsi="Calibri"/>
          <w:sz w:val="18"/>
          <w:szCs w:val="18"/>
        </w:rPr>
        <w:t xml:space="preserve">; and (b) provide increased transparency to Customers and confirm </w:t>
      </w:r>
      <w:r w:rsidR="00DB63CE" w:rsidRPr="00586E9D">
        <w:rPr>
          <w:rFonts w:ascii="Calibri" w:eastAsia="Calibri" w:hAnsi="Calibri" w:cs="Arial"/>
          <w:sz w:val="18"/>
          <w:szCs w:val="18"/>
        </w:rPr>
        <w:t>21Vianet’s</w:t>
      </w:r>
      <w:r w:rsidR="00DB63CE" w:rsidRPr="00586E9D">
        <w:rPr>
          <w:rFonts w:ascii="Calibri" w:hAnsi="Calibri"/>
          <w:sz w:val="18"/>
          <w:szCs w:val="18"/>
        </w:rPr>
        <w:t xml:space="preserve"> accountability for such processing. </w:t>
      </w:r>
      <w:r w:rsidR="00DB63CE" w:rsidRPr="00586E9D">
        <w:rPr>
          <w:rFonts w:ascii="Calibri" w:eastAsia="Calibri" w:hAnsi="Calibri" w:cs="Arial"/>
          <w:sz w:val="18"/>
          <w:szCs w:val="18"/>
        </w:rPr>
        <w:t>21Vianet</w:t>
      </w:r>
      <w:r w:rsidR="00DB63CE" w:rsidRPr="00586E9D">
        <w:rPr>
          <w:rFonts w:ascii="Calibri" w:hAnsi="Calibri"/>
          <w:sz w:val="18"/>
          <w:szCs w:val="18"/>
        </w:rPr>
        <w:t xml:space="preserve"> employs safeguards to protect Customer Data and Personal Data in processing, including those identified</w:t>
      </w:r>
      <w:r w:rsidR="00DB63CE" w:rsidRPr="2E56BDF3">
        <w:rPr>
          <w:rFonts w:ascii="Calibri" w:hAnsi="Calibri"/>
          <w:sz w:val="18"/>
          <w:szCs w:val="18"/>
        </w:rPr>
        <w:t xml:space="preserve"> in th</w:t>
      </w:r>
      <w:r w:rsidR="00BC6C43" w:rsidRPr="2E56BDF3">
        <w:rPr>
          <w:rFonts w:ascii="Calibri" w:hAnsi="Calibri"/>
          <w:sz w:val="18"/>
          <w:szCs w:val="18"/>
        </w:rPr>
        <w:t>is DPA and those contemplated under the PIPL</w:t>
      </w:r>
      <w:r w:rsidR="00DB63CE" w:rsidRPr="2E56BDF3">
        <w:rPr>
          <w:rFonts w:ascii="Calibri" w:hAnsi="Calibri"/>
          <w:sz w:val="18"/>
          <w:szCs w:val="18"/>
        </w:rPr>
        <w:t>.</w:t>
      </w:r>
      <w:r w:rsidR="00DB63CE" w:rsidRPr="00C65B58">
        <w:t xml:space="preserve"> </w:t>
      </w:r>
    </w:p>
    <w:p w14:paraId="46C48455" w14:textId="77777777" w:rsidR="00844593" w:rsidRPr="00C17881" w:rsidRDefault="00844593" w:rsidP="006B6411">
      <w:pPr>
        <w:tabs>
          <w:tab w:val="left" w:pos="158"/>
        </w:tabs>
        <w:spacing w:after="120" w:line="240" w:lineRule="auto"/>
        <w:ind w:left="158"/>
        <w:rPr>
          <w:rFonts w:ascii="Calibri" w:eastAsia="Calibri" w:hAnsi="Calibri" w:cs="Arial"/>
          <w:b/>
          <w:color w:val="0072C6"/>
          <w:sz w:val="18"/>
        </w:rPr>
      </w:pPr>
      <w:bookmarkStart w:id="96" w:name="_Toc26972845"/>
      <w:r w:rsidRPr="00C17881">
        <w:rPr>
          <w:rFonts w:ascii="Calibri" w:eastAsia="Calibri" w:hAnsi="Calibri" w:cs="Arial"/>
          <w:b/>
          <w:color w:val="0072C6"/>
          <w:sz w:val="18"/>
        </w:rPr>
        <w:t xml:space="preserve">Processing </w:t>
      </w:r>
      <w:r w:rsidRPr="006B6411">
        <w:rPr>
          <w:rFonts w:ascii="Calibri" w:eastAsia="Calibri" w:hAnsi="Calibri" w:cs="Arial"/>
          <w:b/>
          <w:bCs/>
          <w:color w:val="0072C6"/>
          <w:sz w:val="18"/>
        </w:rPr>
        <w:t>Details</w:t>
      </w:r>
      <w:bookmarkEnd w:id="96"/>
    </w:p>
    <w:p w14:paraId="7C159C79" w14:textId="77777777" w:rsidR="00844593" w:rsidRPr="00C17881" w:rsidRDefault="00844593" w:rsidP="006B6411">
      <w:pPr>
        <w:tabs>
          <w:tab w:val="left" w:pos="158"/>
        </w:tabs>
        <w:spacing w:after="120" w:line="240" w:lineRule="auto"/>
        <w:ind w:left="180"/>
        <w:rPr>
          <w:rFonts w:ascii="Calibri" w:eastAsia="Calibri" w:hAnsi="Calibri" w:cs="Arial"/>
          <w:sz w:val="18"/>
        </w:rPr>
      </w:pPr>
      <w:bookmarkStart w:id="97" w:name="_Toc26972846"/>
      <w:bookmarkStart w:id="98" w:name="_Hlk22881260"/>
      <w:r w:rsidRPr="00C17881">
        <w:rPr>
          <w:rFonts w:ascii="Calibri" w:eastAsia="Calibri" w:hAnsi="Calibri" w:cs="Arial"/>
          <w:sz w:val="18"/>
        </w:rPr>
        <w:t>The parties acknowledge and agree that:</w:t>
      </w:r>
      <w:bookmarkEnd w:id="97"/>
    </w:p>
    <w:p w14:paraId="6420C7DD" w14:textId="363D3238" w:rsidR="00844593" w:rsidRPr="00C17881" w:rsidRDefault="00844593" w:rsidP="00844593">
      <w:pPr>
        <w:numPr>
          <w:ilvl w:val="0"/>
          <w:numId w:val="7"/>
        </w:numPr>
        <w:tabs>
          <w:tab w:val="left" w:pos="158"/>
        </w:tabs>
        <w:spacing w:after="0" w:line="240" w:lineRule="auto"/>
        <w:ind w:left="540"/>
        <w:rPr>
          <w:rFonts w:ascii="Calibri" w:eastAsia="Calibri" w:hAnsi="Calibri" w:cs="Arial"/>
          <w:sz w:val="18"/>
        </w:rPr>
      </w:pPr>
      <w:r w:rsidRPr="00C17881">
        <w:rPr>
          <w:rFonts w:ascii="Calibri" w:eastAsia="Calibri" w:hAnsi="Calibri" w:cs="Arial"/>
          <w:b/>
          <w:bCs/>
          <w:sz w:val="18"/>
        </w:rPr>
        <w:t>Subject Matter.</w:t>
      </w:r>
      <w:r w:rsidRPr="00C17881">
        <w:rPr>
          <w:rFonts w:ascii="Calibri" w:eastAsia="Calibri" w:hAnsi="Calibri" w:cs="Arial"/>
          <w:sz w:val="18"/>
        </w:rPr>
        <w:t xml:space="preserve"> The subject-matter of the processing is limited to Personal Data within the scope of the section of this DPA entitled “Nature of Data Processing; Ownership” above</w:t>
      </w:r>
      <w:r w:rsidR="00FB4920">
        <w:rPr>
          <w:rFonts w:ascii="Calibri" w:eastAsia="Calibri" w:hAnsi="Calibri" w:cs="Arial"/>
          <w:sz w:val="18"/>
        </w:rPr>
        <w:t>,</w:t>
      </w:r>
      <w:r w:rsidRPr="00C17881">
        <w:rPr>
          <w:rFonts w:ascii="Calibri" w:eastAsia="Calibri" w:hAnsi="Calibri" w:cs="Arial"/>
          <w:sz w:val="18"/>
        </w:rPr>
        <w:t xml:space="preserve"> the GDPR</w:t>
      </w:r>
      <w:r w:rsidR="00FB4920">
        <w:rPr>
          <w:rFonts w:ascii="Calibri" w:eastAsia="Calibri" w:hAnsi="Calibri" w:cs="Arial"/>
          <w:sz w:val="18"/>
        </w:rPr>
        <w:t xml:space="preserve"> and the PIPL</w:t>
      </w:r>
      <w:r w:rsidRPr="00C17881">
        <w:rPr>
          <w:rFonts w:ascii="Calibri" w:eastAsia="Calibri" w:hAnsi="Calibri" w:cs="Arial"/>
          <w:sz w:val="18"/>
        </w:rPr>
        <w:t>.</w:t>
      </w:r>
    </w:p>
    <w:p w14:paraId="58A05781" w14:textId="77777777" w:rsidR="00844593" w:rsidRPr="00C17881" w:rsidRDefault="00844593" w:rsidP="00844593">
      <w:pPr>
        <w:numPr>
          <w:ilvl w:val="0"/>
          <w:numId w:val="7"/>
        </w:numPr>
        <w:tabs>
          <w:tab w:val="left" w:pos="158"/>
        </w:tabs>
        <w:spacing w:after="0" w:line="240" w:lineRule="auto"/>
        <w:ind w:left="540"/>
        <w:rPr>
          <w:rFonts w:ascii="Calibri" w:eastAsia="Calibri" w:hAnsi="Calibri" w:cs="Arial"/>
          <w:sz w:val="18"/>
        </w:rPr>
      </w:pPr>
      <w:r w:rsidRPr="00C17881">
        <w:rPr>
          <w:rFonts w:ascii="Calibri" w:eastAsia="Calibri" w:hAnsi="Calibri" w:cs="Arial"/>
          <w:b/>
          <w:bCs/>
          <w:sz w:val="18"/>
        </w:rPr>
        <w:t>Duration of the Processing.</w:t>
      </w:r>
      <w:r w:rsidRPr="00C17881">
        <w:rPr>
          <w:rFonts w:ascii="Calibri" w:eastAsia="Calibri" w:hAnsi="Calibri" w:cs="Arial"/>
          <w:sz w:val="18"/>
        </w:rPr>
        <w:t xml:space="preserve"> The duration of the processing shall be in accordance with Customer instructions and the terms of the DPA.</w:t>
      </w:r>
    </w:p>
    <w:p w14:paraId="1A49D11F" w14:textId="7C7DAC3D" w:rsidR="00844593" w:rsidRPr="003E30F9" w:rsidRDefault="00844593" w:rsidP="00844593">
      <w:pPr>
        <w:numPr>
          <w:ilvl w:val="0"/>
          <w:numId w:val="7"/>
        </w:numPr>
        <w:tabs>
          <w:tab w:val="left" w:pos="158"/>
        </w:tabs>
        <w:spacing w:after="0" w:line="240" w:lineRule="auto"/>
        <w:ind w:left="540"/>
        <w:rPr>
          <w:rFonts w:ascii="Calibri" w:eastAsia="Calibri" w:hAnsi="Calibri" w:cs="Arial"/>
          <w:sz w:val="18"/>
        </w:rPr>
      </w:pPr>
      <w:r w:rsidRPr="00C17881">
        <w:rPr>
          <w:rFonts w:ascii="Calibri" w:eastAsia="Calibri" w:hAnsi="Calibri" w:cs="Arial"/>
          <w:b/>
          <w:bCs/>
          <w:sz w:val="18"/>
        </w:rPr>
        <w:t>Nature and Purpose of the Processing.</w:t>
      </w:r>
      <w:r w:rsidRPr="00C17881">
        <w:rPr>
          <w:rFonts w:ascii="Calibri" w:eastAsia="Calibri" w:hAnsi="Calibri" w:cs="Arial"/>
          <w:sz w:val="18"/>
        </w:rPr>
        <w:t xml:space="preserve"> The natur</w:t>
      </w:r>
      <w:r w:rsidRPr="003E30F9">
        <w:rPr>
          <w:rFonts w:ascii="Calibri" w:eastAsia="Calibri" w:hAnsi="Calibri" w:cs="Arial"/>
          <w:sz w:val="18"/>
        </w:rPr>
        <w:t xml:space="preserve">e and purpose of the processing shall be to provide the Online Service pursuant to Customer’s </w:t>
      </w:r>
      <w:r w:rsidR="009B2FEB" w:rsidRPr="003E30F9">
        <w:rPr>
          <w:rFonts w:ascii="Calibri" w:eastAsia="Calibri" w:hAnsi="Calibri" w:cs="Arial"/>
          <w:sz w:val="18"/>
          <w:szCs w:val="18"/>
        </w:rPr>
        <w:t xml:space="preserve">21Vianet </w:t>
      </w:r>
      <w:r w:rsidR="009B2FEB" w:rsidRPr="003E30F9">
        <w:rPr>
          <w:rFonts w:ascii="Calibri" w:eastAsia="Calibri" w:hAnsi="Calibri" w:cs="Arial"/>
          <w:sz w:val="18"/>
          <w:szCs w:val="18"/>
          <w:lang w:eastAsia="zh-CN"/>
        </w:rPr>
        <w:t>Customer Agreement</w:t>
      </w:r>
      <w:r w:rsidRPr="003E30F9">
        <w:rPr>
          <w:rFonts w:ascii="Calibri" w:eastAsia="Calibri" w:hAnsi="Calibri" w:cs="Arial"/>
          <w:sz w:val="18"/>
        </w:rPr>
        <w:t xml:space="preserve"> </w:t>
      </w:r>
      <w:r w:rsidRPr="003E30F9">
        <w:rPr>
          <w:rFonts w:ascii="Calibri" w:hAnsi="Calibri"/>
          <w:sz w:val="18"/>
        </w:rPr>
        <w:t xml:space="preserve">and for business </w:t>
      </w:r>
      <w:proofErr w:type="gramStart"/>
      <w:r w:rsidRPr="003E30F9">
        <w:rPr>
          <w:rFonts w:ascii="Calibri" w:hAnsi="Calibri"/>
          <w:sz w:val="18"/>
        </w:rPr>
        <w:t xml:space="preserve">operations </w:t>
      </w:r>
      <w:r w:rsidR="00562F5E" w:rsidRPr="003E30F9">
        <w:rPr>
          <w:rFonts w:ascii="Calibri" w:hAnsi="Calibri"/>
          <w:sz w:val="18"/>
        </w:rPr>
        <w:t xml:space="preserve"> associated</w:t>
      </w:r>
      <w:proofErr w:type="gramEnd"/>
      <w:r w:rsidR="00562F5E" w:rsidRPr="003E30F9">
        <w:rPr>
          <w:rFonts w:ascii="Calibri" w:hAnsi="Calibri"/>
          <w:sz w:val="18"/>
        </w:rPr>
        <w:t xml:space="preserve"> with </w:t>
      </w:r>
      <w:r w:rsidR="004E329A" w:rsidRPr="003E30F9">
        <w:rPr>
          <w:rFonts w:ascii="Calibri" w:hAnsi="Calibri"/>
          <w:sz w:val="18"/>
        </w:rPr>
        <w:t xml:space="preserve">providing </w:t>
      </w:r>
      <w:r w:rsidRPr="003E30F9">
        <w:rPr>
          <w:rFonts w:ascii="Calibri" w:hAnsi="Calibri"/>
          <w:sz w:val="18"/>
        </w:rPr>
        <w:t>the Online Service to Customer (as further described in the section of this DPA entitled “Nature of Data Processing; Ownership” above).</w:t>
      </w:r>
    </w:p>
    <w:p w14:paraId="1CE86343" w14:textId="4A31CD4A" w:rsidR="00844593" w:rsidRPr="003E30F9" w:rsidRDefault="00844593" w:rsidP="00844593">
      <w:pPr>
        <w:numPr>
          <w:ilvl w:val="0"/>
          <w:numId w:val="7"/>
        </w:numPr>
        <w:tabs>
          <w:tab w:val="left" w:pos="158"/>
        </w:tabs>
        <w:spacing w:after="0" w:line="240" w:lineRule="auto"/>
        <w:ind w:left="540"/>
        <w:rPr>
          <w:rFonts w:ascii="Calibri" w:hAnsi="Calibri"/>
          <w:sz w:val="18"/>
        </w:rPr>
      </w:pPr>
      <w:r w:rsidRPr="003E30F9">
        <w:rPr>
          <w:rFonts w:ascii="Calibri" w:eastAsia="Calibri" w:hAnsi="Calibri" w:cs="Arial"/>
          <w:b/>
          <w:bCs/>
          <w:sz w:val="18"/>
        </w:rPr>
        <w:t>Categories of Data.</w:t>
      </w:r>
      <w:r w:rsidRPr="003E30F9">
        <w:rPr>
          <w:rFonts w:ascii="Calibri" w:eastAsia="Calibri" w:hAnsi="Calibri" w:cs="Arial"/>
          <w:sz w:val="18"/>
        </w:rPr>
        <w:t xml:space="preserve"> The types of Personal Data processed by </w:t>
      </w:r>
      <w:r w:rsidR="00EA7661" w:rsidRPr="003E30F9">
        <w:rPr>
          <w:rFonts w:ascii="Calibri" w:eastAsia="Calibri" w:hAnsi="Calibri" w:cs="Arial"/>
          <w:sz w:val="18"/>
          <w:szCs w:val="18"/>
        </w:rPr>
        <w:t>21Vianet</w:t>
      </w:r>
      <w:r w:rsidRPr="003E30F9">
        <w:rPr>
          <w:rFonts w:ascii="Calibri" w:eastAsia="Calibri" w:hAnsi="Calibri" w:cs="Arial"/>
          <w:sz w:val="18"/>
        </w:rPr>
        <w:t xml:space="preserve"> when providing the Online Service include: </w:t>
      </w:r>
      <w:r w:rsidRPr="003E30F9">
        <w:rPr>
          <w:rFonts w:ascii="Calibri" w:hAnsi="Calibri"/>
          <w:sz w:val="18"/>
        </w:rPr>
        <w:t>(</w:t>
      </w:r>
      <w:proofErr w:type="spellStart"/>
      <w:r w:rsidRPr="003E30F9">
        <w:rPr>
          <w:rFonts w:ascii="Calibri" w:hAnsi="Calibri"/>
          <w:sz w:val="18"/>
        </w:rPr>
        <w:t>i</w:t>
      </w:r>
      <w:proofErr w:type="spellEnd"/>
      <w:r w:rsidRPr="003E30F9">
        <w:rPr>
          <w:rFonts w:ascii="Calibri" w:hAnsi="Calibri"/>
          <w:sz w:val="18"/>
        </w:rPr>
        <w:t>) Personal Data that Customer elects to include in Customer Data; and</w:t>
      </w:r>
      <w:r w:rsidRPr="003E30F9">
        <w:rPr>
          <w:rFonts w:ascii="Calibri" w:eastAsia="Calibri" w:hAnsi="Calibri" w:cs="Arial"/>
          <w:sz w:val="18"/>
        </w:rPr>
        <w:t xml:space="preserve"> (ii) those </w:t>
      </w:r>
      <w:r w:rsidR="00FD272E" w:rsidRPr="003E30F9">
        <w:rPr>
          <w:rFonts w:ascii="Calibri" w:eastAsia="Calibri" w:hAnsi="Calibri" w:cs="Arial"/>
          <w:sz w:val="18"/>
        </w:rPr>
        <w:t xml:space="preserve">are </w:t>
      </w:r>
      <w:r w:rsidR="00537559" w:rsidRPr="003E30F9">
        <w:rPr>
          <w:rFonts w:ascii="Calibri" w:eastAsia="Calibri" w:hAnsi="Calibri" w:cs="Arial"/>
          <w:sz w:val="18"/>
          <w:lang w:eastAsia="zh-CN"/>
        </w:rPr>
        <w:t xml:space="preserve">as </w:t>
      </w:r>
      <w:r w:rsidR="00FD272E" w:rsidRPr="003E30F9">
        <w:rPr>
          <w:rFonts w:ascii="Calibri" w:eastAsia="Calibri" w:hAnsi="Calibri" w:cs="Arial"/>
          <w:sz w:val="18"/>
        </w:rPr>
        <w:t xml:space="preserve">defined in Article 4 of PIPL or </w:t>
      </w:r>
      <w:r w:rsidRPr="003E30F9">
        <w:rPr>
          <w:rFonts w:ascii="Calibri" w:eastAsia="Calibri" w:hAnsi="Calibri" w:cs="Arial"/>
          <w:sz w:val="18"/>
        </w:rPr>
        <w:t>expressly identified in Article 4 of the GDPR</w:t>
      </w:r>
      <w:r w:rsidR="009C125C" w:rsidRPr="003E30F9">
        <w:rPr>
          <w:rFonts w:ascii="Calibri" w:eastAsia="Calibri" w:hAnsi="Calibri" w:cs="Arial"/>
          <w:sz w:val="18"/>
        </w:rPr>
        <w:t xml:space="preserve"> (as the case may be)</w:t>
      </w:r>
      <w:r w:rsidRPr="003E30F9">
        <w:rPr>
          <w:rFonts w:ascii="Calibri" w:eastAsia="Calibri" w:hAnsi="Calibri" w:cs="Arial"/>
          <w:sz w:val="18"/>
        </w:rPr>
        <w:t xml:space="preserve"> that may b</w:t>
      </w:r>
      <w:r w:rsidRPr="003E30F9">
        <w:rPr>
          <w:rFonts w:ascii="Calibri" w:hAnsi="Calibri"/>
          <w:sz w:val="18"/>
        </w:rPr>
        <w:t>e</w:t>
      </w:r>
      <w:r w:rsidR="00FD272E" w:rsidRPr="003E30F9">
        <w:rPr>
          <w:rFonts w:ascii="Calibri" w:hAnsi="Calibri"/>
          <w:sz w:val="18"/>
        </w:rPr>
        <w:t xml:space="preserve"> generated, derived or</w:t>
      </w:r>
      <w:r w:rsidR="00B674D5" w:rsidRPr="003E30F9">
        <w:rPr>
          <w:rFonts w:ascii="Calibri" w:hAnsi="Calibri"/>
          <w:sz w:val="18"/>
        </w:rPr>
        <w:t xml:space="preserve"> </w:t>
      </w:r>
      <w:r w:rsidR="00FD272E" w:rsidRPr="003E30F9">
        <w:rPr>
          <w:rFonts w:ascii="Calibri" w:hAnsi="Calibri"/>
          <w:sz w:val="18"/>
        </w:rPr>
        <w:t xml:space="preserve">collected by </w:t>
      </w:r>
      <w:r w:rsidR="00B674D5" w:rsidRPr="003E30F9">
        <w:rPr>
          <w:rFonts w:ascii="Calibri" w:hAnsi="Calibri"/>
          <w:sz w:val="18"/>
        </w:rPr>
        <w:t>21Vianet</w:t>
      </w:r>
      <w:r w:rsidR="00FD272E" w:rsidRPr="003E30F9">
        <w:rPr>
          <w:rFonts w:ascii="Calibri" w:hAnsi="Calibri"/>
          <w:sz w:val="18"/>
        </w:rPr>
        <w:t xml:space="preserve">, including data sent to </w:t>
      </w:r>
      <w:r w:rsidR="00B674D5" w:rsidRPr="003E30F9">
        <w:rPr>
          <w:rFonts w:ascii="Calibri" w:hAnsi="Calibri"/>
          <w:sz w:val="18"/>
        </w:rPr>
        <w:t>21Vianet</w:t>
      </w:r>
      <w:r w:rsidR="00FD272E" w:rsidRPr="003E30F9">
        <w:rPr>
          <w:rFonts w:ascii="Calibri" w:hAnsi="Calibri"/>
          <w:sz w:val="18"/>
        </w:rPr>
        <w:t xml:space="preserve"> as a result of a Customer’s use of service-based capabilities. </w:t>
      </w:r>
      <w:r w:rsidRPr="003E30F9">
        <w:rPr>
          <w:rFonts w:ascii="Calibri" w:eastAsia="Calibri" w:hAnsi="Calibri" w:cs="Arial"/>
          <w:sz w:val="18"/>
        </w:rPr>
        <w:t xml:space="preserve"> </w:t>
      </w:r>
      <w:r w:rsidRPr="003E30F9">
        <w:rPr>
          <w:rFonts w:ascii="Calibri" w:hAnsi="Calibri"/>
          <w:sz w:val="18"/>
        </w:rPr>
        <w:t xml:space="preserve">The types of Personal Data that Customer elects to include in Customer Data may be any categories of Personal Data identified in records maintained by Customer acting as controller pursuant to Article 30 of the GDPR, including the categories of Personal Data set forth in </w:t>
      </w:r>
      <w:r w:rsidR="004D497C" w:rsidRPr="003E30F9">
        <w:rPr>
          <w:rFonts w:ascii="Calibri" w:hAnsi="Calibri"/>
          <w:sz w:val="18"/>
        </w:rPr>
        <w:t>Appendix B</w:t>
      </w:r>
      <w:r w:rsidRPr="003E30F9">
        <w:rPr>
          <w:rFonts w:ascii="Calibri" w:hAnsi="Calibri"/>
          <w:sz w:val="18"/>
        </w:rPr>
        <w:t xml:space="preserve">. </w:t>
      </w:r>
    </w:p>
    <w:p w14:paraId="1A34C261" w14:textId="068EC95A" w:rsidR="00844593" w:rsidRPr="003E30F9" w:rsidRDefault="00844593" w:rsidP="00844593">
      <w:pPr>
        <w:numPr>
          <w:ilvl w:val="0"/>
          <w:numId w:val="7"/>
        </w:numPr>
        <w:tabs>
          <w:tab w:val="left" w:pos="158"/>
        </w:tabs>
        <w:spacing w:after="120" w:line="240" w:lineRule="auto"/>
        <w:ind w:left="540"/>
        <w:rPr>
          <w:rFonts w:ascii="Calibri" w:eastAsia="Calibri" w:hAnsi="Calibri" w:cs="Arial"/>
          <w:sz w:val="18"/>
        </w:rPr>
      </w:pPr>
      <w:r w:rsidRPr="003E30F9">
        <w:rPr>
          <w:rFonts w:ascii="Calibri" w:eastAsia="Calibri" w:hAnsi="Calibri" w:cs="Arial"/>
          <w:b/>
          <w:bCs/>
          <w:sz w:val="18"/>
        </w:rPr>
        <w:t>Data Subjects.</w:t>
      </w:r>
      <w:r w:rsidRPr="003E30F9">
        <w:rPr>
          <w:rFonts w:ascii="Calibri" w:eastAsia="Calibri" w:hAnsi="Calibri" w:cs="Arial"/>
          <w:sz w:val="18"/>
        </w:rPr>
        <w:t xml:space="preserve"> The categories of data subjects are Customer’s representatives and end users, such as employees, contractors, collaborators, and customers, </w:t>
      </w:r>
      <w:r w:rsidRPr="003E30F9">
        <w:rPr>
          <w:rFonts w:ascii="Calibri" w:hAnsi="Calibri"/>
          <w:sz w:val="18"/>
        </w:rPr>
        <w:t xml:space="preserve">and may include any other categories of data subjects as identified in records maintained by Customer acting as controller pursuant to Article 30 of the GDPR, including the categories of </w:t>
      </w:r>
      <w:bookmarkStart w:id="99" w:name="_Hlk57733995"/>
      <w:r w:rsidRPr="003E30F9">
        <w:rPr>
          <w:rFonts w:ascii="Calibri" w:hAnsi="Calibri"/>
          <w:sz w:val="18"/>
        </w:rPr>
        <w:t xml:space="preserve">data subjects set forth in </w:t>
      </w:r>
      <w:r w:rsidR="003536C9" w:rsidRPr="003E30F9">
        <w:rPr>
          <w:rFonts w:ascii="Calibri" w:hAnsi="Calibri"/>
          <w:sz w:val="18"/>
        </w:rPr>
        <w:t xml:space="preserve">Appendix B. </w:t>
      </w:r>
      <w:bookmarkEnd w:id="99"/>
    </w:p>
    <w:p w14:paraId="7511D030" w14:textId="77777777" w:rsidR="00844593" w:rsidRPr="003E30F9" w:rsidRDefault="00844593" w:rsidP="00844593">
      <w:pPr>
        <w:tabs>
          <w:tab w:val="left" w:pos="158"/>
        </w:tabs>
        <w:spacing w:after="120" w:line="240" w:lineRule="auto"/>
        <w:ind w:left="180"/>
        <w:outlineLvl w:val="2"/>
        <w:rPr>
          <w:rFonts w:ascii="Calibri" w:eastAsia="Calibri" w:hAnsi="Calibri" w:cs="Arial"/>
          <w:sz w:val="18"/>
        </w:rPr>
      </w:pPr>
      <w:bookmarkStart w:id="100" w:name="_Toc26972847"/>
      <w:bookmarkEnd w:id="98"/>
      <w:r w:rsidRPr="003E30F9">
        <w:rPr>
          <w:rFonts w:ascii="Calibri" w:eastAsia="Calibri" w:hAnsi="Calibri" w:cs="Arial"/>
          <w:b/>
          <w:color w:val="0072C6"/>
          <w:sz w:val="18"/>
        </w:rPr>
        <w:t>Data Subject Rights; Assistance with Requests</w:t>
      </w:r>
      <w:bookmarkEnd w:id="100"/>
    </w:p>
    <w:p w14:paraId="476CB02E" w14:textId="01D3ADC7" w:rsidR="00844593" w:rsidRPr="00C17881" w:rsidRDefault="00430139" w:rsidP="00844593">
      <w:pPr>
        <w:tabs>
          <w:tab w:val="left" w:pos="158"/>
        </w:tabs>
        <w:spacing w:after="120" w:line="240" w:lineRule="auto"/>
        <w:ind w:left="180"/>
        <w:rPr>
          <w:rFonts w:ascii="Calibri" w:eastAsia="Calibri" w:hAnsi="Calibri" w:cs="Arial"/>
          <w:sz w:val="18"/>
        </w:rPr>
      </w:pPr>
      <w:r w:rsidRPr="003E30F9">
        <w:rPr>
          <w:rFonts w:ascii="Calibri" w:eastAsia="Calibri" w:hAnsi="Calibri" w:cs="Arial"/>
          <w:sz w:val="18"/>
          <w:szCs w:val="18"/>
        </w:rPr>
        <w:t>21Vianet</w:t>
      </w:r>
      <w:r w:rsidR="00844593" w:rsidRPr="003E30F9">
        <w:rPr>
          <w:rFonts w:ascii="Calibri" w:eastAsia="Calibri" w:hAnsi="Calibri" w:cs="Arial"/>
          <w:sz w:val="18"/>
        </w:rPr>
        <w:t xml:space="preserve"> will make available to Customer, in a manner consistent with the functionality of the Online Service and </w:t>
      </w:r>
      <w:r w:rsidR="00264942" w:rsidRPr="003E30F9">
        <w:rPr>
          <w:rFonts w:ascii="Calibri" w:eastAsia="Calibri" w:hAnsi="Calibri" w:cs="Arial"/>
          <w:sz w:val="18"/>
          <w:szCs w:val="18"/>
        </w:rPr>
        <w:t>21Vianet</w:t>
      </w:r>
      <w:r w:rsidR="00844593" w:rsidRPr="003E30F9">
        <w:rPr>
          <w:rFonts w:ascii="Calibri" w:eastAsia="Calibri" w:hAnsi="Calibri" w:cs="Arial"/>
          <w:sz w:val="18"/>
        </w:rPr>
        <w:t xml:space="preserve">’s role as a processor of Personal Data of data subjects, the ability to fulfill data subject requests to exercise their rights under the </w:t>
      </w:r>
      <w:r w:rsidR="000279A5" w:rsidRPr="003E30F9">
        <w:rPr>
          <w:rFonts w:ascii="Calibri" w:eastAsia="Calibri" w:hAnsi="Calibri" w:cs="Arial"/>
          <w:sz w:val="18"/>
        </w:rPr>
        <w:t xml:space="preserve">PIPL or </w:t>
      </w:r>
      <w:proofErr w:type="gramStart"/>
      <w:r w:rsidR="00844593" w:rsidRPr="003E30F9">
        <w:rPr>
          <w:rFonts w:ascii="Calibri" w:hAnsi="Calibri"/>
          <w:sz w:val="18"/>
        </w:rPr>
        <w:t>GDPR</w:t>
      </w:r>
      <w:r w:rsidR="002F0AB3" w:rsidRPr="003E30F9">
        <w:rPr>
          <w:rFonts w:ascii="Calibri" w:eastAsia="Calibri" w:hAnsi="Calibri" w:cs="Arial"/>
          <w:sz w:val="18"/>
        </w:rPr>
        <w:t>, as the case may be</w:t>
      </w:r>
      <w:proofErr w:type="gramEnd"/>
      <w:r w:rsidR="00844593" w:rsidRPr="003E30F9">
        <w:rPr>
          <w:rFonts w:ascii="Calibri" w:hAnsi="Calibri"/>
          <w:sz w:val="18"/>
        </w:rPr>
        <w:t>.</w:t>
      </w:r>
      <w:r w:rsidR="00844593" w:rsidRPr="003E30F9">
        <w:rPr>
          <w:rFonts w:ascii="Calibri" w:eastAsia="Calibri" w:hAnsi="Calibri" w:cs="Arial"/>
          <w:sz w:val="18"/>
        </w:rPr>
        <w:t xml:space="preserve"> If </w:t>
      </w:r>
      <w:r w:rsidR="00264942" w:rsidRPr="003E30F9">
        <w:rPr>
          <w:rFonts w:ascii="Calibri" w:eastAsia="Calibri" w:hAnsi="Calibri" w:cs="Arial"/>
          <w:sz w:val="18"/>
          <w:szCs w:val="18"/>
        </w:rPr>
        <w:t>21Vianet</w:t>
      </w:r>
      <w:r w:rsidR="00844593" w:rsidRPr="003E30F9">
        <w:rPr>
          <w:rFonts w:ascii="Calibri" w:eastAsia="Calibri" w:hAnsi="Calibri" w:cs="Arial"/>
          <w:sz w:val="18"/>
        </w:rPr>
        <w:t xml:space="preserve"> receives a request from Customer’s data subject to exercise one or more of its rights under the</w:t>
      </w:r>
      <w:r w:rsidR="00776801" w:rsidRPr="003E30F9">
        <w:rPr>
          <w:rFonts w:ascii="Calibri" w:eastAsia="Calibri" w:hAnsi="Calibri" w:cs="Arial"/>
          <w:sz w:val="18"/>
        </w:rPr>
        <w:t xml:space="preserve"> PIPL or</w:t>
      </w:r>
      <w:r w:rsidR="00844593" w:rsidRPr="003E30F9">
        <w:rPr>
          <w:rFonts w:ascii="Calibri" w:eastAsia="Calibri" w:hAnsi="Calibri" w:cs="Arial"/>
          <w:sz w:val="18"/>
        </w:rPr>
        <w:t xml:space="preserve"> GDPR in connection with an Online Service for which </w:t>
      </w:r>
      <w:r w:rsidR="00264942" w:rsidRPr="003E30F9">
        <w:rPr>
          <w:rFonts w:ascii="Calibri" w:eastAsia="Calibri" w:hAnsi="Calibri" w:cs="Arial"/>
          <w:sz w:val="18"/>
          <w:szCs w:val="18"/>
        </w:rPr>
        <w:t>21Vianet</w:t>
      </w:r>
      <w:r w:rsidR="00264942" w:rsidRPr="003E30F9">
        <w:rPr>
          <w:rFonts w:ascii="Calibri" w:eastAsia="Calibri" w:hAnsi="Calibri" w:cs="Arial"/>
          <w:sz w:val="18"/>
        </w:rPr>
        <w:t xml:space="preserve"> </w:t>
      </w:r>
      <w:r w:rsidR="00844593" w:rsidRPr="003E30F9">
        <w:rPr>
          <w:rFonts w:ascii="Calibri" w:eastAsia="Calibri" w:hAnsi="Calibri" w:cs="Arial"/>
          <w:sz w:val="18"/>
        </w:rPr>
        <w:t xml:space="preserve">is a data processor or </w:t>
      </w:r>
      <w:proofErr w:type="spellStart"/>
      <w:r w:rsidR="00844593" w:rsidRPr="003E30F9">
        <w:rPr>
          <w:rFonts w:ascii="Calibri" w:eastAsia="Calibri" w:hAnsi="Calibri" w:cs="Arial"/>
          <w:sz w:val="18"/>
        </w:rPr>
        <w:t>subprocessor</w:t>
      </w:r>
      <w:proofErr w:type="spellEnd"/>
      <w:r w:rsidR="00844593" w:rsidRPr="003E30F9">
        <w:rPr>
          <w:rFonts w:ascii="Calibri" w:eastAsia="Calibri" w:hAnsi="Calibri" w:cs="Arial"/>
          <w:sz w:val="18"/>
        </w:rPr>
        <w:t xml:space="preserve">, </w:t>
      </w:r>
      <w:r w:rsidR="00264942" w:rsidRPr="003E30F9">
        <w:rPr>
          <w:rFonts w:ascii="Calibri" w:eastAsia="Calibri" w:hAnsi="Calibri" w:cs="Arial"/>
          <w:sz w:val="18"/>
          <w:szCs w:val="18"/>
        </w:rPr>
        <w:t>21Vianet</w:t>
      </w:r>
      <w:r w:rsidR="00844593" w:rsidRPr="003E30F9">
        <w:rPr>
          <w:rFonts w:ascii="Calibri" w:eastAsia="Calibri" w:hAnsi="Calibri" w:cs="Arial"/>
          <w:sz w:val="18"/>
        </w:rPr>
        <w:t xml:space="preserve"> will redirect the data subject to make its request directly to Customer. Customer will be responsible for responding to any such request including, where necessary, by using the functionality of the Online Service. </w:t>
      </w:r>
      <w:r w:rsidR="00264942" w:rsidRPr="003E30F9">
        <w:rPr>
          <w:rFonts w:ascii="Calibri" w:eastAsia="Calibri" w:hAnsi="Calibri" w:cs="Arial"/>
          <w:sz w:val="18"/>
          <w:szCs w:val="18"/>
        </w:rPr>
        <w:t>21Vianet</w:t>
      </w:r>
      <w:r w:rsidR="00844593" w:rsidRPr="003E30F9">
        <w:rPr>
          <w:rFonts w:ascii="Calibri" w:eastAsia="Calibri" w:hAnsi="Calibri" w:cs="Arial"/>
          <w:sz w:val="18"/>
        </w:rPr>
        <w:t xml:space="preserve"> shall comply with reasonable requests by Customer to assist with Customer’s response to such a data subje</w:t>
      </w:r>
      <w:r w:rsidR="00844593" w:rsidRPr="00C17881">
        <w:rPr>
          <w:rFonts w:ascii="Calibri" w:eastAsia="Calibri" w:hAnsi="Calibri" w:cs="Arial"/>
          <w:sz w:val="18"/>
        </w:rPr>
        <w:t>ct request.</w:t>
      </w:r>
    </w:p>
    <w:p w14:paraId="2FAFC089" w14:textId="77777777" w:rsidR="00844593" w:rsidRPr="00C17881" w:rsidRDefault="00844593" w:rsidP="00844593">
      <w:pPr>
        <w:tabs>
          <w:tab w:val="left" w:pos="158"/>
        </w:tabs>
        <w:spacing w:after="120" w:line="240" w:lineRule="auto"/>
        <w:ind w:left="187"/>
        <w:outlineLvl w:val="2"/>
        <w:rPr>
          <w:rFonts w:ascii="Calibri" w:eastAsia="Calibri" w:hAnsi="Calibri" w:cs="Arial"/>
          <w:sz w:val="18"/>
        </w:rPr>
      </w:pPr>
      <w:bookmarkStart w:id="101" w:name="_Toc26972848"/>
      <w:r w:rsidRPr="00C17881">
        <w:rPr>
          <w:rFonts w:ascii="Calibri" w:eastAsia="Calibri" w:hAnsi="Calibri" w:cs="Arial"/>
          <w:b/>
          <w:color w:val="0072C6"/>
          <w:sz w:val="18"/>
        </w:rPr>
        <w:t>Records of Processing Activities</w:t>
      </w:r>
      <w:bookmarkEnd w:id="101"/>
    </w:p>
    <w:p w14:paraId="047A09DC" w14:textId="66A75B71" w:rsidR="00844593" w:rsidRPr="00C17881" w:rsidRDefault="00844593" w:rsidP="00844593">
      <w:pPr>
        <w:tabs>
          <w:tab w:val="left" w:pos="158"/>
        </w:tabs>
        <w:spacing w:after="120" w:line="240" w:lineRule="auto"/>
        <w:ind w:left="158"/>
        <w:rPr>
          <w:rFonts w:ascii="Calibri" w:eastAsia="Calibri" w:hAnsi="Calibri" w:cs="Arial"/>
          <w:sz w:val="18"/>
        </w:rPr>
      </w:pPr>
      <w:r w:rsidRPr="00C17881">
        <w:rPr>
          <w:rFonts w:ascii="Calibri" w:hAnsi="Calibri"/>
          <w:sz w:val="18"/>
        </w:rPr>
        <w:lastRenderedPageBreak/>
        <w:t>To the extent the GDPR</w:t>
      </w:r>
      <w:r w:rsidR="00AB3F22">
        <w:rPr>
          <w:rFonts w:ascii="Calibri" w:hAnsi="Calibri"/>
          <w:sz w:val="18"/>
        </w:rPr>
        <w:t xml:space="preserve"> or the PIPL</w:t>
      </w:r>
      <w:r w:rsidRPr="00C17881">
        <w:rPr>
          <w:rFonts w:ascii="Calibri" w:hAnsi="Calibri"/>
          <w:sz w:val="18"/>
        </w:rPr>
        <w:t xml:space="preserve"> requires </w:t>
      </w:r>
      <w:r w:rsidR="00370951" w:rsidRPr="00C65B58">
        <w:rPr>
          <w:rFonts w:ascii="Calibri" w:eastAsia="Calibri" w:hAnsi="Calibri" w:cs="Arial"/>
          <w:sz w:val="18"/>
          <w:szCs w:val="18"/>
        </w:rPr>
        <w:t>21Vianet</w:t>
      </w:r>
      <w:r w:rsidR="00370951" w:rsidRPr="00C17881">
        <w:rPr>
          <w:rFonts w:ascii="Calibri" w:hAnsi="Calibri"/>
          <w:sz w:val="18"/>
        </w:rPr>
        <w:t xml:space="preserve"> </w:t>
      </w:r>
      <w:r w:rsidRPr="00C65B58">
        <w:rPr>
          <w:rFonts w:ascii="Calibri" w:hAnsi="Calibri"/>
          <w:sz w:val="18"/>
        </w:rPr>
        <w:t xml:space="preserve">to collect and maintain records of certain information relating to Customer, Customer will, where requested, supply such information to </w:t>
      </w:r>
      <w:r w:rsidR="00370951" w:rsidRPr="00C65B58">
        <w:rPr>
          <w:rFonts w:ascii="Calibri" w:eastAsia="Calibri" w:hAnsi="Calibri" w:cs="Arial"/>
          <w:sz w:val="18"/>
          <w:szCs w:val="18"/>
        </w:rPr>
        <w:t>21Vianet</w:t>
      </w:r>
      <w:r w:rsidRPr="00C17881">
        <w:rPr>
          <w:rFonts w:ascii="Calibri" w:hAnsi="Calibri"/>
          <w:sz w:val="18"/>
        </w:rPr>
        <w:t xml:space="preserve"> and keep it accurate and </w:t>
      </w:r>
      <w:proofErr w:type="gramStart"/>
      <w:r w:rsidRPr="00C17881">
        <w:rPr>
          <w:rFonts w:ascii="Calibri" w:hAnsi="Calibri"/>
          <w:sz w:val="18"/>
        </w:rPr>
        <w:t>up-to-date</w:t>
      </w:r>
      <w:proofErr w:type="gramEnd"/>
      <w:r w:rsidRPr="00C17881">
        <w:rPr>
          <w:rFonts w:ascii="Calibri" w:hAnsi="Calibri"/>
          <w:sz w:val="18"/>
        </w:rPr>
        <w:t xml:space="preserve">. </w:t>
      </w:r>
      <w:r w:rsidR="0076004E" w:rsidRPr="00C65B58">
        <w:rPr>
          <w:rFonts w:ascii="Calibri" w:eastAsia="Calibri" w:hAnsi="Calibri" w:cs="Arial"/>
          <w:sz w:val="18"/>
        </w:rPr>
        <w:t>21</w:t>
      </w:r>
      <w:r w:rsidR="0076004E" w:rsidRPr="00C65B58">
        <w:rPr>
          <w:rFonts w:ascii="Calibri" w:eastAsia="Calibri" w:hAnsi="Calibri" w:cs="Arial" w:hint="eastAsia"/>
          <w:sz w:val="18"/>
          <w:lang w:eastAsia="zh-CN"/>
        </w:rPr>
        <w:t>Vianet</w:t>
      </w:r>
      <w:r w:rsidRPr="00C17881">
        <w:rPr>
          <w:rFonts w:ascii="Calibri" w:hAnsi="Calibri"/>
          <w:sz w:val="18"/>
        </w:rPr>
        <w:t xml:space="preserve"> may make any such information available to the supervisory authority if required by the GDPR</w:t>
      </w:r>
      <w:r w:rsidR="00AB3F22">
        <w:rPr>
          <w:rFonts w:ascii="Calibri" w:hAnsi="Calibri"/>
          <w:sz w:val="18"/>
        </w:rPr>
        <w:t xml:space="preserve"> or the PIPL</w:t>
      </w:r>
      <w:r w:rsidRPr="00C17881">
        <w:rPr>
          <w:rFonts w:ascii="Calibri" w:hAnsi="Calibri"/>
          <w:sz w:val="18"/>
        </w:rPr>
        <w:t>.</w:t>
      </w:r>
    </w:p>
    <w:p w14:paraId="58D8F857" w14:textId="316B47FF" w:rsidR="00844593" w:rsidRPr="00C17881" w:rsidRDefault="00844593" w:rsidP="00061F2E">
      <w:pPr>
        <w:pStyle w:val="Heading2"/>
        <w:spacing w:after="40"/>
        <w:rPr>
          <w:rFonts w:ascii="Calibri" w:eastAsia="Calibri" w:hAnsi="Calibri" w:cs="Arial"/>
          <w:b/>
          <w:color w:val="00188F"/>
          <w:sz w:val="18"/>
        </w:rPr>
      </w:pPr>
      <w:bookmarkStart w:id="102" w:name="_Toc507768553"/>
      <w:bookmarkStart w:id="103" w:name="_Toc8395013"/>
      <w:bookmarkStart w:id="104" w:name="_Toc6563802"/>
      <w:bookmarkStart w:id="105" w:name="_Toc21617020"/>
      <w:bookmarkStart w:id="106" w:name="_Toc26972849"/>
      <w:bookmarkStart w:id="107" w:name="_Toc44323933"/>
      <w:bookmarkStart w:id="108" w:name="_Toc77934664"/>
      <w:bookmarkStart w:id="109" w:name="_Toc92899358"/>
      <w:bookmarkEnd w:id="92"/>
      <w:r w:rsidRPr="00C17881">
        <w:rPr>
          <w:rFonts w:ascii="Calibri" w:eastAsia="Calibri" w:hAnsi="Calibri" w:cs="Arial"/>
          <w:b/>
          <w:color w:val="00188F"/>
          <w:sz w:val="18"/>
        </w:rPr>
        <w:t>Data Security</w:t>
      </w:r>
      <w:bookmarkEnd w:id="102"/>
      <w:bookmarkEnd w:id="103"/>
      <w:bookmarkEnd w:id="104"/>
      <w:bookmarkEnd w:id="105"/>
      <w:bookmarkEnd w:id="106"/>
      <w:bookmarkEnd w:id="107"/>
      <w:bookmarkEnd w:id="108"/>
      <w:bookmarkEnd w:id="109"/>
    </w:p>
    <w:p w14:paraId="16BBFD05" w14:textId="77777777" w:rsidR="00844593" w:rsidRPr="00C17881" w:rsidRDefault="00844593" w:rsidP="00844593">
      <w:pPr>
        <w:tabs>
          <w:tab w:val="left" w:pos="158"/>
        </w:tabs>
        <w:spacing w:after="120" w:line="240" w:lineRule="auto"/>
        <w:ind w:left="180"/>
        <w:outlineLvl w:val="2"/>
        <w:rPr>
          <w:rFonts w:ascii="Calibri" w:eastAsia="Calibri" w:hAnsi="Calibri" w:cs="Arial"/>
          <w:sz w:val="18"/>
        </w:rPr>
      </w:pPr>
      <w:bookmarkStart w:id="110" w:name="_Toc26972850"/>
      <w:r w:rsidRPr="00C17881">
        <w:rPr>
          <w:rFonts w:ascii="Calibri" w:eastAsia="Calibri" w:hAnsi="Calibri" w:cs="Arial"/>
          <w:b/>
          <w:color w:val="0072C6"/>
          <w:sz w:val="18"/>
        </w:rPr>
        <w:t>Security Practices and Policies</w:t>
      </w:r>
      <w:bookmarkEnd w:id="110"/>
    </w:p>
    <w:p w14:paraId="44E6735F" w14:textId="4C1C0C80" w:rsidR="00844593" w:rsidRPr="00C17881" w:rsidRDefault="003B0520" w:rsidP="00844593">
      <w:pPr>
        <w:tabs>
          <w:tab w:val="left" w:pos="158"/>
        </w:tabs>
        <w:spacing w:after="120" w:line="240" w:lineRule="auto"/>
        <w:ind w:left="158"/>
        <w:rPr>
          <w:rFonts w:ascii="Calibri" w:eastAsia="Calibri" w:hAnsi="Calibri" w:cs="Arial"/>
          <w:sz w:val="18"/>
        </w:rPr>
      </w:pPr>
      <w:bookmarkStart w:id="111" w:name="_Hlk504328104"/>
      <w:r w:rsidRPr="00C17881">
        <w:rPr>
          <w:rFonts w:ascii="Calibri" w:eastAsia="Calibri" w:hAnsi="Calibri" w:cs="Arial"/>
          <w:sz w:val="18"/>
          <w:szCs w:val="18"/>
        </w:rPr>
        <w:t>21Vianet</w:t>
      </w:r>
      <w:r w:rsidR="00844593" w:rsidRPr="00C17881">
        <w:rPr>
          <w:rFonts w:ascii="Calibri" w:eastAsia="Calibri" w:hAnsi="Calibri" w:cs="Arial"/>
          <w:sz w:val="18"/>
        </w:rPr>
        <w:t xml:space="preserve"> will implement and maintain appropriate technical and organizational measures to protect Customer Data and Personal Data against accidental or unlawful destruction, loss, alteration, unauthorized disclosure of, or access to, personal data transmitted, </w:t>
      </w:r>
      <w:proofErr w:type="gramStart"/>
      <w:r w:rsidR="00844593" w:rsidRPr="00C17881">
        <w:rPr>
          <w:rFonts w:ascii="Calibri" w:eastAsia="Calibri" w:hAnsi="Calibri" w:cs="Arial"/>
          <w:sz w:val="18"/>
        </w:rPr>
        <w:t>stored</w:t>
      </w:r>
      <w:proofErr w:type="gramEnd"/>
      <w:r w:rsidR="00844593" w:rsidRPr="00C17881">
        <w:rPr>
          <w:rFonts w:ascii="Calibri" w:eastAsia="Calibri" w:hAnsi="Calibri" w:cs="Arial"/>
          <w:sz w:val="18"/>
        </w:rPr>
        <w:t xml:space="preserve"> or otherwise processed. Those measures shall be set forth in a </w:t>
      </w:r>
      <w:r w:rsidR="003D7E59" w:rsidRPr="00C17881">
        <w:rPr>
          <w:rFonts w:ascii="Calibri" w:eastAsia="Calibri" w:hAnsi="Calibri" w:cs="Arial"/>
          <w:sz w:val="18"/>
          <w:szCs w:val="18"/>
        </w:rPr>
        <w:t>21Vianet</w:t>
      </w:r>
      <w:r w:rsidR="00844593" w:rsidRPr="00C17881">
        <w:rPr>
          <w:rFonts w:ascii="Calibri" w:eastAsia="Calibri" w:hAnsi="Calibri" w:cs="Arial"/>
          <w:sz w:val="18"/>
        </w:rPr>
        <w:t xml:space="preserve"> Security Policy. </w:t>
      </w:r>
      <w:r w:rsidR="003D7E59" w:rsidRPr="00C17881">
        <w:rPr>
          <w:rFonts w:ascii="Calibri" w:eastAsia="Calibri" w:hAnsi="Calibri" w:cs="Arial"/>
          <w:sz w:val="18"/>
          <w:szCs w:val="18"/>
        </w:rPr>
        <w:t>21Vianet</w:t>
      </w:r>
      <w:r w:rsidR="00844593" w:rsidRPr="00C17881">
        <w:rPr>
          <w:rFonts w:ascii="Calibri" w:eastAsia="Calibri" w:hAnsi="Calibri" w:cs="Arial"/>
          <w:sz w:val="18"/>
        </w:rPr>
        <w:t xml:space="preserve"> will make that policy available to Customer, along </w:t>
      </w:r>
      <w:proofErr w:type="gramStart"/>
      <w:r w:rsidR="00844593" w:rsidRPr="00C17881">
        <w:rPr>
          <w:rFonts w:ascii="Calibri" w:eastAsia="Calibri" w:hAnsi="Calibri" w:cs="Arial"/>
          <w:sz w:val="18"/>
        </w:rPr>
        <w:t>with  other</w:t>
      </w:r>
      <w:proofErr w:type="gramEnd"/>
      <w:r w:rsidR="00844593" w:rsidRPr="00C17881">
        <w:rPr>
          <w:rFonts w:ascii="Calibri" w:eastAsia="Calibri" w:hAnsi="Calibri" w:cs="Arial"/>
          <w:sz w:val="18"/>
        </w:rPr>
        <w:t xml:space="preserve"> information reasonably requested by Customer regarding </w:t>
      </w:r>
      <w:r w:rsidR="00FD4853" w:rsidRPr="00C17881">
        <w:rPr>
          <w:rFonts w:ascii="Calibri" w:eastAsia="Calibri" w:hAnsi="Calibri" w:cs="Arial"/>
          <w:sz w:val="18"/>
          <w:szCs w:val="18"/>
        </w:rPr>
        <w:t>21Vianet</w:t>
      </w:r>
      <w:r w:rsidR="00844593" w:rsidRPr="00C17881">
        <w:rPr>
          <w:rFonts w:ascii="Calibri" w:eastAsia="Calibri" w:hAnsi="Calibri" w:cs="Arial"/>
          <w:sz w:val="18"/>
        </w:rPr>
        <w:t xml:space="preserve"> security practices and policies. </w:t>
      </w:r>
    </w:p>
    <w:p w14:paraId="57E4D316" w14:textId="3FF81718" w:rsidR="00844593" w:rsidRPr="00C17881" w:rsidRDefault="00844593" w:rsidP="00844593">
      <w:pPr>
        <w:tabs>
          <w:tab w:val="left" w:pos="158"/>
        </w:tabs>
        <w:spacing w:after="120" w:line="240" w:lineRule="auto"/>
        <w:ind w:left="158"/>
        <w:rPr>
          <w:rFonts w:ascii="Calibri" w:eastAsia="Calibri" w:hAnsi="Calibri" w:cs="Arial"/>
          <w:sz w:val="18"/>
        </w:rPr>
      </w:pPr>
      <w:bookmarkStart w:id="112" w:name="_Toc26972852"/>
      <w:bookmarkEnd w:id="111"/>
      <w:r w:rsidRPr="00C17881">
        <w:rPr>
          <w:rFonts w:ascii="Calibri" w:eastAsia="Calibri" w:hAnsi="Calibri" w:cs="Arial"/>
          <w:sz w:val="18"/>
        </w:rPr>
        <w:t>In addition, those measures shall comply with the requirements set forth in ISO 27001, ISO 27002, and ISO 27018.</w:t>
      </w:r>
      <w:r w:rsidR="009C58A1">
        <w:rPr>
          <w:rFonts w:ascii="Calibri" w:eastAsia="Calibri" w:hAnsi="Calibri" w:cs="Arial"/>
          <w:sz w:val="18"/>
        </w:rPr>
        <w:t xml:space="preserve"> </w:t>
      </w:r>
      <w:r w:rsidR="009C58A1">
        <w:rPr>
          <w:rFonts w:ascii="Calibri" w:eastAsia="Calibri" w:hAnsi="Calibri" w:cs="Arial" w:hint="eastAsia"/>
          <w:sz w:val="18"/>
          <w:lang w:eastAsia="zh-CN"/>
        </w:rPr>
        <w:t>A</w:t>
      </w:r>
      <w:r w:rsidR="009C58A1">
        <w:rPr>
          <w:rFonts w:ascii="Calibri" w:eastAsia="Calibri" w:hAnsi="Calibri" w:cs="Arial"/>
          <w:sz w:val="18"/>
          <w:lang w:eastAsia="zh-CN"/>
        </w:rPr>
        <w:t xml:space="preserve"> description of the security controls for these requirements </w:t>
      </w:r>
      <w:r w:rsidR="004F28F5">
        <w:rPr>
          <w:rFonts w:ascii="Calibri" w:eastAsia="Calibri" w:hAnsi="Calibri" w:cs="Arial"/>
          <w:sz w:val="18"/>
          <w:lang w:eastAsia="zh-CN"/>
        </w:rPr>
        <w:t>is</w:t>
      </w:r>
      <w:r w:rsidR="009C58A1">
        <w:rPr>
          <w:rFonts w:ascii="Calibri" w:eastAsia="Calibri" w:hAnsi="Calibri" w:cs="Arial"/>
          <w:sz w:val="18"/>
          <w:lang w:eastAsia="zh-CN"/>
        </w:rPr>
        <w:t xml:space="preserve"> available to Customers. </w:t>
      </w:r>
      <w:r w:rsidRPr="00C17881">
        <w:rPr>
          <w:rFonts w:ascii="Calibri" w:eastAsia="Calibri" w:hAnsi="Calibri" w:cs="Arial"/>
          <w:sz w:val="18"/>
        </w:rPr>
        <w:t xml:space="preserve"> </w:t>
      </w:r>
      <w:r w:rsidRPr="00C17881">
        <w:rPr>
          <w:rFonts w:ascii="Calibri" w:hAnsi="Calibri"/>
          <w:sz w:val="18"/>
        </w:rPr>
        <w:t>Each Core Online Service</w:t>
      </w:r>
      <w:r w:rsidR="00287EC4" w:rsidRPr="00C17881">
        <w:rPr>
          <w:rFonts w:ascii="Calibri" w:hAnsi="Calibri"/>
          <w:sz w:val="18"/>
        </w:rPr>
        <w:t xml:space="preserve"> </w:t>
      </w:r>
      <w:r w:rsidRPr="00C17881">
        <w:rPr>
          <w:rFonts w:ascii="Calibri" w:hAnsi="Calibri"/>
          <w:sz w:val="18"/>
        </w:rPr>
        <w:t>implements and maintains the security measures set forth in Appendix A for the protection of Customer Data.</w:t>
      </w:r>
    </w:p>
    <w:p w14:paraId="0082C917" w14:textId="14A3FE97" w:rsidR="00844593" w:rsidRPr="00C17881" w:rsidRDefault="00E01B52" w:rsidP="00844593">
      <w:pPr>
        <w:tabs>
          <w:tab w:val="left" w:pos="158"/>
        </w:tabs>
        <w:spacing w:after="120" w:line="240" w:lineRule="auto"/>
        <w:ind w:left="158"/>
        <w:rPr>
          <w:rFonts w:ascii="Calibri" w:eastAsia="Calibri" w:hAnsi="Calibri" w:cs="Arial"/>
          <w:sz w:val="18"/>
        </w:rPr>
      </w:pPr>
      <w:bookmarkStart w:id="113" w:name="_Toc26972851"/>
      <w:r w:rsidRPr="00C17881">
        <w:rPr>
          <w:rFonts w:ascii="Calibri" w:eastAsia="Calibri" w:hAnsi="Calibri" w:cs="Arial"/>
          <w:sz w:val="18"/>
        </w:rPr>
        <w:t>21</w:t>
      </w:r>
      <w:r w:rsidRPr="00C17881">
        <w:rPr>
          <w:rFonts w:ascii="Calibri" w:eastAsia="Calibri" w:hAnsi="Calibri" w:cs="Arial"/>
          <w:sz w:val="18"/>
          <w:lang w:eastAsia="zh-CN"/>
        </w:rPr>
        <w:t>Vianet</w:t>
      </w:r>
      <w:r w:rsidR="00844593" w:rsidRPr="00C17881">
        <w:rPr>
          <w:rFonts w:ascii="Calibri" w:eastAsia="Calibri" w:hAnsi="Calibri" w:cs="Arial"/>
          <w:sz w:val="18"/>
        </w:rPr>
        <w:t xml:space="preserve"> may add industry or government standards at any time. </w:t>
      </w:r>
      <w:r w:rsidR="00287EC4" w:rsidRPr="00C17881">
        <w:rPr>
          <w:rFonts w:ascii="Calibri" w:eastAsia="Calibri" w:hAnsi="Calibri" w:cs="Arial"/>
          <w:sz w:val="18"/>
          <w:szCs w:val="18"/>
        </w:rPr>
        <w:t>21Vianet</w:t>
      </w:r>
      <w:r w:rsidR="00844593" w:rsidRPr="00C17881">
        <w:rPr>
          <w:rFonts w:ascii="Calibri" w:eastAsia="Calibri" w:hAnsi="Calibri" w:cs="Arial"/>
          <w:sz w:val="18"/>
        </w:rPr>
        <w:t xml:space="preserve"> will not eliminate ISO 27001, ISO 27002, ISO 27018, unless it is no longer used in the </w:t>
      </w:r>
      <w:proofErr w:type="gramStart"/>
      <w:r w:rsidR="00844593" w:rsidRPr="00C17881">
        <w:rPr>
          <w:rFonts w:ascii="Calibri" w:eastAsia="Calibri" w:hAnsi="Calibri" w:cs="Arial"/>
          <w:sz w:val="18"/>
        </w:rPr>
        <w:t>industry</w:t>
      </w:r>
      <w:proofErr w:type="gramEnd"/>
      <w:r w:rsidR="00844593" w:rsidRPr="00C17881">
        <w:rPr>
          <w:rFonts w:ascii="Calibri" w:eastAsia="Calibri" w:hAnsi="Calibri" w:cs="Arial"/>
          <w:sz w:val="18"/>
        </w:rPr>
        <w:t xml:space="preserve"> and it is replaced with a successor (if any).</w:t>
      </w:r>
      <w:bookmarkEnd w:id="113"/>
    </w:p>
    <w:p w14:paraId="34691F85" w14:textId="77777777" w:rsidR="00844593" w:rsidRPr="00C17881" w:rsidRDefault="00844593" w:rsidP="00844593">
      <w:pPr>
        <w:tabs>
          <w:tab w:val="left" w:pos="158"/>
        </w:tabs>
        <w:spacing w:after="120" w:line="240" w:lineRule="auto"/>
        <w:ind w:left="187"/>
        <w:outlineLvl w:val="2"/>
        <w:rPr>
          <w:rFonts w:ascii="Calibri" w:eastAsia="Calibri" w:hAnsi="Calibri" w:cs="Arial"/>
          <w:b/>
          <w:color w:val="0072C6"/>
          <w:sz w:val="18"/>
        </w:rPr>
      </w:pPr>
      <w:bookmarkStart w:id="114" w:name="_Hlk40371496"/>
      <w:r w:rsidRPr="00C17881">
        <w:rPr>
          <w:rFonts w:ascii="Calibri" w:hAnsi="Calibri"/>
          <w:b/>
          <w:color w:val="0072C6"/>
          <w:sz w:val="18"/>
        </w:rPr>
        <w:t>Data Encryption</w:t>
      </w:r>
      <w:r w:rsidRPr="00C17881">
        <w:rPr>
          <w:rFonts w:ascii="Calibri" w:eastAsia="Calibri" w:hAnsi="Calibri" w:cs="Arial"/>
          <w:b/>
          <w:color w:val="0072C6"/>
          <w:sz w:val="18"/>
        </w:rPr>
        <w:t xml:space="preserve"> </w:t>
      </w:r>
    </w:p>
    <w:p w14:paraId="3FEAF295" w14:textId="006A2CA4" w:rsidR="00844593" w:rsidRPr="00C17881" w:rsidRDefault="00844593"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sz w:val="18"/>
        </w:rPr>
        <w:t xml:space="preserve">Customer Data (including any Personal Data therein) in transit over public networks between Customer and </w:t>
      </w:r>
      <w:r w:rsidR="005914A0" w:rsidRPr="00C17881">
        <w:rPr>
          <w:rFonts w:ascii="Calibri" w:eastAsia="Calibri" w:hAnsi="Calibri" w:cs="Arial"/>
          <w:sz w:val="18"/>
          <w:szCs w:val="18"/>
        </w:rPr>
        <w:t>21Vianet</w:t>
      </w:r>
      <w:r w:rsidRPr="00C17881">
        <w:rPr>
          <w:rFonts w:ascii="Calibri" w:eastAsia="Calibri" w:hAnsi="Calibri" w:cs="Arial"/>
          <w:sz w:val="18"/>
        </w:rPr>
        <w:t xml:space="preserve">, or between </w:t>
      </w:r>
      <w:r w:rsidR="005914A0" w:rsidRPr="00C17881">
        <w:rPr>
          <w:rFonts w:ascii="Calibri" w:eastAsia="Calibri" w:hAnsi="Calibri" w:cs="Arial"/>
          <w:sz w:val="18"/>
          <w:szCs w:val="18"/>
        </w:rPr>
        <w:t>21Vianet</w:t>
      </w:r>
      <w:r w:rsidRPr="00C17881">
        <w:rPr>
          <w:rFonts w:ascii="Calibri" w:eastAsia="Calibri" w:hAnsi="Calibri" w:cs="Arial"/>
          <w:sz w:val="18"/>
        </w:rPr>
        <w:t xml:space="preserve"> data centers, is encrypted by default. </w:t>
      </w:r>
    </w:p>
    <w:p w14:paraId="33690520" w14:textId="06CBE67E" w:rsidR="00844593" w:rsidRPr="00C17881" w:rsidRDefault="00FE6FDD"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sz w:val="18"/>
          <w:szCs w:val="18"/>
        </w:rPr>
        <w:t>21Vianet</w:t>
      </w:r>
      <w:r w:rsidR="00844593" w:rsidRPr="00C17881">
        <w:rPr>
          <w:rFonts w:ascii="Calibri" w:eastAsia="Calibri" w:hAnsi="Calibri" w:cs="Arial"/>
          <w:sz w:val="18"/>
        </w:rPr>
        <w:t xml:space="preserve"> also encrypts Customer Data stored at rest in Online Services. In the case of Online Services on which Customer or a third-party acting on Customer’s behalf may build applications (e.g., certain Azure Services), encryption of data stored in such applications may be employed at the discretion of Customer, using either capabilities provided by </w:t>
      </w:r>
      <w:r w:rsidRPr="00C17881">
        <w:rPr>
          <w:rFonts w:ascii="Calibri" w:eastAsia="Calibri" w:hAnsi="Calibri" w:cs="Arial"/>
          <w:sz w:val="18"/>
          <w:szCs w:val="18"/>
        </w:rPr>
        <w:t>21Vianet</w:t>
      </w:r>
      <w:r w:rsidR="00844593" w:rsidRPr="00C17881">
        <w:rPr>
          <w:rFonts w:ascii="Calibri" w:eastAsia="Calibri" w:hAnsi="Calibri" w:cs="Arial"/>
          <w:sz w:val="18"/>
        </w:rPr>
        <w:t xml:space="preserve"> or obtained by Customer from third parties.</w:t>
      </w:r>
    </w:p>
    <w:p w14:paraId="5EF66741" w14:textId="77777777" w:rsidR="00844593" w:rsidRPr="00C17881" w:rsidRDefault="00844593" w:rsidP="006B6411">
      <w:pPr>
        <w:tabs>
          <w:tab w:val="left" w:pos="158"/>
        </w:tabs>
        <w:spacing w:after="120" w:line="240" w:lineRule="auto"/>
        <w:ind w:left="187"/>
        <w:outlineLvl w:val="2"/>
        <w:rPr>
          <w:rFonts w:ascii="Calibri" w:eastAsia="Calibri" w:hAnsi="Calibri" w:cs="Arial"/>
          <w:b/>
          <w:color w:val="0072C6"/>
          <w:sz w:val="18"/>
        </w:rPr>
      </w:pPr>
      <w:r w:rsidRPr="00C17881">
        <w:rPr>
          <w:rFonts w:ascii="Calibri" w:hAnsi="Calibri"/>
          <w:b/>
          <w:color w:val="0072C6"/>
          <w:sz w:val="18"/>
        </w:rPr>
        <w:t>Data Access</w:t>
      </w:r>
      <w:r w:rsidRPr="00C17881">
        <w:rPr>
          <w:rFonts w:ascii="Calibri" w:eastAsia="Calibri" w:hAnsi="Calibri" w:cs="Arial"/>
          <w:b/>
          <w:color w:val="0072C6"/>
          <w:sz w:val="18"/>
        </w:rPr>
        <w:t xml:space="preserve"> </w:t>
      </w:r>
    </w:p>
    <w:p w14:paraId="2DE3FF28" w14:textId="351A420B" w:rsidR="00844593" w:rsidRPr="00C17881" w:rsidRDefault="0029261E"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sz w:val="18"/>
          <w:szCs w:val="18"/>
        </w:rPr>
        <w:t>21Vianet</w:t>
      </w:r>
      <w:r w:rsidR="00844593" w:rsidRPr="00C17881">
        <w:rPr>
          <w:rFonts w:ascii="Calibri" w:eastAsia="Calibri" w:hAnsi="Calibri" w:cs="Arial"/>
          <w:sz w:val="18"/>
        </w:rPr>
        <w:t xml:space="preserve"> employs least privilege access mechanisms to control access to Customer Data (including any Personal Data therein). </w:t>
      </w:r>
      <w:r w:rsidR="009631B5">
        <w:rPr>
          <w:rFonts w:ascii="Calibri" w:eastAsia="Calibri" w:hAnsi="Calibri" w:cs="Arial"/>
          <w:sz w:val="18"/>
        </w:rPr>
        <w:t xml:space="preserve">Rose-based access controls are employed to </w:t>
      </w:r>
      <w:r w:rsidR="009631B5" w:rsidRPr="009631B5">
        <w:rPr>
          <w:rFonts w:ascii="Calibri" w:eastAsia="Calibri" w:hAnsi="Calibri" w:cs="Arial"/>
          <w:sz w:val="18"/>
        </w:rPr>
        <w:t>ensure that access to Customer Data required for service operations is for an appropriate purpose and approved with management oversight.</w:t>
      </w:r>
      <w:r w:rsidR="009631B5">
        <w:rPr>
          <w:rFonts w:ascii="Calibri" w:eastAsia="Calibri" w:hAnsi="Calibri" w:cs="Arial"/>
          <w:sz w:val="18"/>
        </w:rPr>
        <w:t xml:space="preserve"> </w:t>
      </w:r>
      <w:r w:rsidR="00844593" w:rsidRPr="00C17881">
        <w:rPr>
          <w:rFonts w:ascii="Calibri" w:eastAsia="Calibri" w:hAnsi="Calibri" w:cs="Arial"/>
          <w:sz w:val="18"/>
        </w:rPr>
        <w:t xml:space="preserve">For Core Online Services, </w:t>
      </w:r>
      <w:r w:rsidR="00E75920" w:rsidRPr="00C17881">
        <w:rPr>
          <w:rFonts w:ascii="Calibri" w:eastAsia="Calibri" w:hAnsi="Calibri" w:cs="Arial"/>
          <w:sz w:val="18"/>
          <w:szCs w:val="18"/>
        </w:rPr>
        <w:t>21Vianet</w:t>
      </w:r>
      <w:r w:rsidR="00E75920" w:rsidRPr="00C17881">
        <w:rPr>
          <w:rFonts w:ascii="Calibri" w:eastAsia="Calibri" w:hAnsi="Calibri" w:cs="Arial"/>
          <w:sz w:val="18"/>
        </w:rPr>
        <w:t xml:space="preserve"> </w:t>
      </w:r>
      <w:r w:rsidR="00844593" w:rsidRPr="00C17881">
        <w:rPr>
          <w:rFonts w:ascii="Calibri" w:eastAsia="Calibri" w:hAnsi="Calibri" w:cs="Arial"/>
          <w:sz w:val="18"/>
        </w:rPr>
        <w:t xml:space="preserve">maintains Access Control mechanisms described in the table entitled “Security Measures” in Appendix </w:t>
      </w:r>
      <w:r w:rsidR="00AC038F">
        <w:rPr>
          <w:rFonts w:ascii="Calibri" w:eastAsia="Calibri" w:hAnsi="Calibri" w:cs="Arial"/>
          <w:sz w:val="18"/>
        </w:rPr>
        <w:t xml:space="preserve">A. </w:t>
      </w:r>
      <w:r w:rsidR="00844593" w:rsidRPr="00C17881">
        <w:rPr>
          <w:rFonts w:ascii="Calibri" w:eastAsia="Calibri" w:hAnsi="Calibri" w:cs="Arial"/>
          <w:sz w:val="18"/>
        </w:rPr>
        <w:t xml:space="preserve">and there is no standing access by </w:t>
      </w:r>
      <w:r w:rsidR="003D1C6D" w:rsidRPr="00C17881">
        <w:rPr>
          <w:rFonts w:ascii="Calibri" w:eastAsia="Calibri" w:hAnsi="Calibri" w:cs="Arial"/>
          <w:sz w:val="18"/>
          <w:szCs w:val="18"/>
        </w:rPr>
        <w:t>21Vianet</w:t>
      </w:r>
      <w:r w:rsidR="00844593" w:rsidRPr="00C17881">
        <w:rPr>
          <w:rFonts w:ascii="Calibri" w:eastAsia="Calibri" w:hAnsi="Calibri" w:cs="Arial"/>
          <w:sz w:val="18"/>
        </w:rPr>
        <w:t xml:space="preserve"> personnel to Customer Data</w:t>
      </w:r>
      <w:r w:rsidR="007D325C">
        <w:rPr>
          <w:rFonts w:ascii="Calibri" w:eastAsia="Calibri" w:hAnsi="Calibri" w:cs="Arial"/>
          <w:sz w:val="18"/>
        </w:rPr>
        <w:t xml:space="preserve"> and any required access is for a limited time</w:t>
      </w:r>
      <w:r w:rsidR="00844593" w:rsidRPr="00C17881">
        <w:rPr>
          <w:rFonts w:ascii="Calibri" w:eastAsia="Calibri" w:hAnsi="Calibri" w:cs="Arial"/>
          <w:sz w:val="18"/>
        </w:rPr>
        <w:t>.</w:t>
      </w:r>
    </w:p>
    <w:bookmarkEnd w:id="114"/>
    <w:p w14:paraId="1EC07381" w14:textId="77777777" w:rsidR="00844593" w:rsidRPr="00C17881" w:rsidRDefault="00844593" w:rsidP="00844593">
      <w:pPr>
        <w:tabs>
          <w:tab w:val="left" w:pos="158"/>
        </w:tabs>
        <w:spacing w:after="120" w:line="240" w:lineRule="auto"/>
        <w:ind w:left="180"/>
        <w:outlineLvl w:val="2"/>
        <w:rPr>
          <w:rFonts w:ascii="Calibri" w:eastAsia="Calibri" w:hAnsi="Calibri" w:cs="Arial"/>
          <w:sz w:val="18"/>
        </w:rPr>
      </w:pPr>
      <w:r w:rsidRPr="00C17881">
        <w:rPr>
          <w:rFonts w:ascii="Calibri" w:eastAsia="Calibri" w:hAnsi="Calibri" w:cs="Arial"/>
          <w:b/>
          <w:color w:val="0072C6"/>
          <w:sz w:val="18"/>
        </w:rPr>
        <w:t>Customer Responsibilities</w:t>
      </w:r>
      <w:bookmarkEnd w:id="112"/>
    </w:p>
    <w:p w14:paraId="581BEAC3" w14:textId="0590D658" w:rsidR="00844593" w:rsidRPr="00C17881" w:rsidRDefault="00844593"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sz w:val="18"/>
        </w:rPr>
        <w:t xml:space="preserve">Customer is solely responsible for making an independent determination as to whether the technical and organizational measures for an </w:t>
      </w:r>
      <w:proofErr w:type="gramStart"/>
      <w:r w:rsidRPr="00C17881">
        <w:rPr>
          <w:rFonts w:ascii="Calibri" w:eastAsia="Calibri" w:hAnsi="Calibri" w:cs="Arial"/>
          <w:sz w:val="18"/>
        </w:rPr>
        <w:t>Online Service meet Customer’s requirements</w:t>
      </w:r>
      <w:proofErr w:type="gramEnd"/>
      <w:r w:rsidRPr="00C17881">
        <w:rPr>
          <w:rFonts w:ascii="Calibri" w:eastAsia="Calibri" w:hAnsi="Calibri" w:cs="Arial"/>
          <w:sz w:val="18"/>
        </w:rPr>
        <w:t>, including any of its security obligations under applicable Data Protection Requirements. Customer acknowledges and agrees that (</w:t>
      </w:r>
      <w:proofErr w:type="gramStart"/>
      <w:r w:rsidRPr="00C17881">
        <w:rPr>
          <w:rFonts w:ascii="Calibri" w:eastAsia="Calibri" w:hAnsi="Calibri" w:cs="Arial"/>
          <w:sz w:val="18"/>
        </w:rPr>
        <w:t>taking into account</w:t>
      </w:r>
      <w:proofErr w:type="gramEnd"/>
      <w:r w:rsidRPr="00C17881">
        <w:rPr>
          <w:rFonts w:ascii="Calibri" w:eastAsia="Calibri" w:hAnsi="Calibri" w:cs="Arial"/>
          <w:sz w:val="18"/>
        </w:rPr>
        <w:t xml:space="preserve"> the state of the art, the costs of implementation, and the nature, scope, context and purposes of the processing of its Personal Data as well as the risks to individuals) the security practices and policies implemented and maintained by </w:t>
      </w:r>
      <w:r w:rsidR="008D1CEA" w:rsidRPr="00C17881">
        <w:rPr>
          <w:rFonts w:ascii="Calibri" w:eastAsia="Calibri" w:hAnsi="Calibri" w:cs="Arial"/>
          <w:sz w:val="18"/>
          <w:szCs w:val="18"/>
        </w:rPr>
        <w:t>21Vianet</w:t>
      </w:r>
      <w:r w:rsidRPr="00C17881">
        <w:rPr>
          <w:rFonts w:ascii="Calibri" w:eastAsia="Calibri" w:hAnsi="Calibri" w:cs="Arial"/>
          <w:sz w:val="18"/>
        </w:rPr>
        <w:t xml:space="preserve"> provide a level of security appropriate to the risk with respect to its Personal Data. Customer is responsible for implementing and maintaining privacy protections and security measures for components that Customer provides or controls (such as devices enrolled with Microsoft Intune or within a Microsoft Azure customer’s virtual machine or application).</w:t>
      </w:r>
    </w:p>
    <w:p w14:paraId="420A1EF2" w14:textId="77777777" w:rsidR="00844593" w:rsidRPr="00C17881" w:rsidDel="00BA1419" w:rsidRDefault="00844593" w:rsidP="00844593">
      <w:pPr>
        <w:tabs>
          <w:tab w:val="left" w:pos="158"/>
        </w:tabs>
        <w:spacing w:after="120" w:line="240" w:lineRule="auto"/>
        <w:ind w:left="187"/>
        <w:outlineLvl w:val="2"/>
        <w:rPr>
          <w:rFonts w:ascii="Calibri" w:eastAsia="Calibri" w:hAnsi="Calibri" w:cs="Arial"/>
          <w:sz w:val="18"/>
        </w:rPr>
      </w:pPr>
      <w:bookmarkStart w:id="115" w:name="_Toc26972853"/>
      <w:bookmarkStart w:id="116" w:name="OLE_LINK2"/>
      <w:r w:rsidRPr="00C17881" w:rsidDel="00BA1419">
        <w:rPr>
          <w:rFonts w:ascii="Calibri" w:eastAsia="Calibri" w:hAnsi="Calibri" w:cs="Arial"/>
          <w:b/>
          <w:color w:val="0072C6"/>
          <w:sz w:val="18"/>
        </w:rPr>
        <w:t>Auditing Compliance</w:t>
      </w:r>
      <w:bookmarkEnd w:id="115"/>
    </w:p>
    <w:p w14:paraId="1951F72B" w14:textId="207BA7E4" w:rsidR="00844593" w:rsidRPr="00C17881" w:rsidDel="00BA1419" w:rsidRDefault="00E03CE6"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sz w:val="18"/>
          <w:szCs w:val="18"/>
        </w:rPr>
        <w:t>21Vianet</w:t>
      </w:r>
      <w:r w:rsidR="00844593" w:rsidRPr="00C17881" w:rsidDel="00BA1419">
        <w:rPr>
          <w:rFonts w:ascii="Calibri" w:eastAsia="Calibri" w:hAnsi="Calibri" w:cs="Arial"/>
          <w:sz w:val="18"/>
        </w:rPr>
        <w:t xml:space="preserve"> will conduct audits of the security of the computers, computing environment and physical data centers that it uses in processing Customer Data and Personal Data, as follows:</w:t>
      </w:r>
    </w:p>
    <w:p w14:paraId="7883EA82" w14:textId="77777777" w:rsidR="00844593" w:rsidRPr="00C17881" w:rsidDel="00BA1419" w:rsidRDefault="00844593" w:rsidP="00844593">
      <w:pPr>
        <w:numPr>
          <w:ilvl w:val="0"/>
          <w:numId w:val="2"/>
        </w:numPr>
        <w:tabs>
          <w:tab w:val="left" w:pos="158"/>
        </w:tabs>
        <w:spacing w:after="0" w:line="240" w:lineRule="auto"/>
        <w:ind w:left="605" w:hanging="274"/>
        <w:rPr>
          <w:rFonts w:ascii="Calibri" w:eastAsia="Calibri" w:hAnsi="Calibri" w:cs="Arial"/>
          <w:sz w:val="18"/>
        </w:rPr>
      </w:pPr>
      <w:r w:rsidRPr="00C17881">
        <w:rPr>
          <w:rFonts w:ascii="Calibri" w:eastAsia="Calibri" w:hAnsi="Calibri" w:cs="Arial"/>
          <w:sz w:val="18"/>
        </w:rPr>
        <w:t>Where a standard or framework provides for audits, an audit of such control standard or framework will be initiated at least annually.</w:t>
      </w:r>
    </w:p>
    <w:p w14:paraId="77C87EC6" w14:textId="77777777" w:rsidR="00844593" w:rsidRPr="00C17881" w:rsidDel="00BA1419" w:rsidRDefault="00844593" w:rsidP="00844593">
      <w:pPr>
        <w:numPr>
          <w:ilvl w:val="0"/>
          <w:numId w:val="2"/>
        </w:numPr>
        <w:tabs>
          <w:tab w:val="left" w:pos="158"/>
        </w:tabs>
        <w:spacing w:after="0" w:line="240" w:lineRule="auto"/>
        <w:ind w:left="605" w:hanging="274"/>
        <w:rPr>
          <w:rFonts w:ascii="Calibri" w:eastAsia="Calibri" w:hAnsi="Calibri" w:cs="Arial"/>
          <w:sz w:val="18"/>
        </w:rPr>
      </w:pPr>
      <w:r w:rsidRPr="00C17881">
        <w:rPr>
          <w:rFonts w:ascii="Calibri" w:eastAsia="Calibri" w:hAnsi="Calibri" w:cs="Arial"/>
          <w:sz w:val="18"/>
        </w:rPr>
        <w:t>Each audit will be performed according to the standards and rules of the regulatory or accreditation body for each applicable control standard or framework.</w:t>
      </w:r>
    </w:p>
    <w:p w14:paraId="61B47461" w14:textId="42E498F7" w:rsidR="00844593" w:rsidRPr="00C17881" w:rsidDel="00BA1419" w:rsidRDefault="00844593" w:rsidP="00844593">
      <w:pPr>
        <w:numPr>
          <w:ilvl w:val="0"/>
          <w:numId w:val="2"/>
        </w:numPr>
        <w:tabs>
          <w:tab w:val="left" w:pos="158"/>
        </w:tabs>
        <w:spacing w:after="120" w:line="240" w:lineRule="auto"/>
        <w:ind w:left="608" w:hanging="270"/>
        <w:rPr>
          <w:rFonts w:ascii="Calibri" w:eastAsia="Calibri" w:hAnsi="Calibri" w:cs="Arial"/>
          <w:sz w:val="18"/>
        </w:rPr>
      </w:pPr>
      <w:r w:rsidRPr="00C17881">
        <w:rPr>
          <w:rFonts w:ascii="Calibri" w:eastAsia="Calibri" w:hAnsi="Calibri" w:cs="Arial"/>
          <w:sz w:val="18"/>
        </w:rPr>
        <w:t xml:space="preserve">Each audit will be performed by qualified, independent, </w:t>
      </w:r>
      <w:proofErr w:type="gramStart"/>
      <w:r w:rsidRPr="00C17881">
        <w:rPr>
          <w:rFonts w:ascii="Calibri" w:eastAsia="Calibri" w:hAnsi="Calibri" w:cs="Arial"/>
          <w:sz w:val="18"/>
        </w:rPr>
        <w:t>third party</w:t>
      </w:r>
      <w:proofErr w:type="gramEnd"/>
      <w:r w:rsidRPr="00C17881">
        <w:rPr>
          <w:rFonts w:ascii="Calibri" w:eastAsia="Calibri" w:hAnsi="Calibri" w:cs="Arial"/>
          <w:sz w:val="18"/>
        </w:rPr>
        <w:t xml:space="preserve"> security auditors at </w:t>
      </w:r>
      <w:r w:rsidR="00E03CE6" w:rsidRPr="119F3DA5">
        <w:rPr>
          <w:rFonts w:ascii="Calibri" w:eastAsia="Calibri" w:hAnsi="Calibri" w:cs="Arial"/>
          <w:sz w:val="18"/>
          <w:szCs w:val="18"/>
        </w:rPr>
        <w:t>21Vianet</w:t>
      </w:r>
      <w:r w:rsidRPr="00C17881">
        <w:rPr>
          <w:rFonts w:ascii="Calibri" w:eastAsia="Calibri" w:hAnsi="Calibri" w:cs="Arial"/>
          <w:sz w:val="18"/>
        </w:rPr>
        <w:t>’s selection and expense.</w:t>
      </w:r>
    </w:p>
    <w:p w14:paraId="62E19037" w14:textId="360B7815" w:rsidR="00844593" w:rsidRPr="00C17881" w:rsidRDefault="007C272A" w:rsidP="00C65B58">
      <w:pPr>
        <w:pStyle w:val="ProductList-Body"/>
        <w:ind w:left="158"/>
      </w:pPr>
      <w:r w:rsidRPr="00C65B58">
        <w:rPr>
          <w:rFonts w:ascii="Calibri" w:hAnsi="Calibri"/>
        </w:rPr>
        <w:t>Each audit will result in the generation of an audit report (“</w:t>
      </w:r>
      <w:r w:rsidRPr="00C17881">
        <w:rPr>
          <w:rFonts w:ascii="Calibri" w:eastAsia="Calibri" w:hAnsi="Calibri" w:cs="Arial"/>
        </w:rPr>
        <w:t>21</w:t>
      </w:r>
      <w:r w:rsidRPr="00586E9D">
        <w:rPr>
          <w:rFonts w:ascii="Calibri" w:eastAsia="Calibri" w:hAnsi="Calibri" w:cs="Arial"/>
        </w:rPr>
        <w:t>V</w:t>
      </w:r>
      <w:r w:rsidRPr="00C65B58">
        <w:rPr>
          <w:rFonts w:ascii="Calibri" w:eastAsia="Calibri" w:hAnsi="Calibri" w:cs="Arial"/>
        </w:rPr>
        <w:t>ianet</w:t>
      </w:r>
      <w:r w:rsidRPr="00912C89">
        <w:rPr>
          <w:rFonts w:ascii="Calibri" w:eastAsia="Calibri" w:hAnsi="Calibri" w:cs="Arial"/>
        </w:rPr>
        <w:t xml:space="preserve"> A</w:t>
      </w:r>
      <w:r w:rsidRPr="00C65B58">
        <w:rPr>
          <w:rFonts w:ascii="Calibri" w:hAnsi="Calibri"/>
        </w:rPr>
        <w:t>udit Report”</w:t>
      </w:r>
      <w:r w:rsidRPr="00C17881">
        <w:rPr>
          <w:rFonts w:ascii="Calibri" w:eastAsia="Calibri" w:hAnsi="Calibri" w:cs="Arial"/>
        </w:rPr>
        <w:t>)</w:t>
      </w:r>
      <w:r w:rsidRPr="00C65B58">
        <w:rPr>
          <w:rFonts w:ascii="Calibri" w:eastAsia="Calibri" w:hAnsi="Calibri" w:cs="Arial"/>
        </w:rPr>
        <w:t xml:space="preserve">. </w:t>
      </w:r>
      <w:r w:rsidR="00844593" w:rsidRPr="00C17881">
        <w:rPr>
          <w:rFonts w:ascii="Calibri" w:hAnsi="Calibri"/>
        </w:rPr>
        <w:t xml:space="preserve">If Customer requests, </w:t>
      </w:r>
      <w:r w:rsidR="00BD10BC" w:rsidRPr="00C17881">
        <w:rPr>
          <w:rFonts w:ascii="Calibri" w:eastAsia="Calibri" w:hAnsi="Calibri" w:cs="Arial"/>
          <w:szCs w:val="18"/>
        </w:rPr>
        <w:t>21Vianet</w:t>
      </w:r>
      <w:r w:rsidR="00BD10BC" w:rsidRPr="00C17881" w:rsidDel="00BA1419">
        <w:rPr>
          <w:rFonts w:ascii="Calibri" w:hAnsi="Calibri"/>
        </w:rPr>
        <w:t xml:space="preserve"> </w:t>
      </w:r>
      <w:r w:rsidR="00844593" w:rsidRPr="00C17881">
        <w:rPr>
          <w:rFonts w:ascii="Calibri" w:hAnsi="Calibri"/>
        </w:rPr>
        <w:t xml:space="preserve">will provide Customer with each </w:t>
      </w:r>
      <w:r w:rsidR="00BD10BC" w:rsidRPr="00C17881">
        <w:rPr>
          <w:rFonts w:ascii="Calibri" w:eastAsia="Calibri" w:hAnsi="Calibri" w:cs="Arial"/>
          <w:szCs w:val="18"/>
        </w:rPr>
        <w:t>21Vianet</w:t>
      </w:r>
      <w:r w:rsidR="00BD10BC" w:rsidRPr="00C17881" w:rsidDel="00BA1419">
        <w:rPr>
          <w:rFonts w:ascii="Calibri" w:hAnsi="Calibri"/>
        </w:rPr>
        <w:t xml:space="preserve"> </w:t>
      </w:r>
      <w:r w:rsidR="00844593" w:rsidRPr="00C17881">
        <w:rPr>
          <w:rFonts w:ascii="Calibri" w:hAnsi="Calibri"/>
        </w:rPr>
        <w:t xml:space="preserve">Audit Report. The </w:t>
      </w:r>
      <w:r w:rsidR="00C63A3E" w:rsidRPr="00C17881">
        <w:rPr>
          <w:rFonts w:ascii="Calibri" w:eastAsia="Calibri" w:hAnsi="Calibri" w:cs="Arial"/>
        </w:rPr>
        <w:t>21Vianet</w:t>
      </w:r>
      <w:r w:rsidR="00844593" w:rsidRPr="00C17881">
        <w:rPr>
          <w:rFonts w:ascii="Calibri" w:hAnsi="Calibri"/>
        </w:rPr>
        <w:t xml:space="preserve"> Audit Report will be subject to non-disclosure and distribution limitations of </w:t>
      </w:r>
      <w:r w:rsidR="00BD10BC" w:rsidRPr="00C17881">
        <w:rPr>
          <w:rFonts w:ascii="Calibri" w:eastAsia="Calibri" w:hAnsi="Calibri" w:cs="Arial"/>
          <w:szCs w:val="18"/>
        </w:rPr>
        <w:t>21Vianet</w:t>
      </w:r>
      <w:r w:rsidR="00BD10BC" w:rsidRPr="00C17881" w:rsidDel="00BA1419">
        <w:rPr>
          <w:rFonts w:ascii="Calibri" w:hAnsi="Calibri"/>
        </w:rPr>
        <w:t xml:space="preserve"> </w:t>
      </w:r>
      <w:r w:rsidR="00844593" w:rsidRPr="00C17881">
        <w:rPr>
          <w:rFonts w:ascii="Calibri" w:hAnsi="Calibri"/>
        </w:rPr>
        <w:t>and the auditor.</w:t>
      </w:r>
      <w:r w:rsidR="00001CFA" w:rsidRPr="00C17881">
        <w:rPr>
          <w:rFonts w:ascii="Calibri" w:eastAsia="Calibri" w:hAnsi="Calibri" w:cs="Arial"/>
        </w:rPr>
        <w:t xml:space="preserve"> </w:t>
      </w:r>
    </w:p>
    <w:bookmarkEnd w:id="116"/>
    <w:p w14:paraId="02668C2A" w14:textId="0DCA99FE" w:rsidR="00844593" w:rsidRPr="00C17881" w:rsidRDefault="00844593" w:rsidP="00844593">
      <w:pPr>
        <w:tabs>
          <w:tab w:val="left" w:pos="158"/>
        </w:tabs>
        <w:spacing w:after="120" w:line="240" w:lineRule="auto"/>
        <w:ind w:left="158"/>
        <w:rPr>
          <w:rFonts w:ascii="Calibri" w:eastAsia="Calibri" w:hAnsi="Calibri" w:cs="Arial"/>
          <w:sz w:val="18"/>
        </w:rPr>
      </w:pPr>
    </w:p>
    <w:p w14:paraId="331BD63D" w14:textId="7ABE95EB" w:rsidR="00844593" w:rsidRPr="00C17881" w:rsidRDefault="00844593"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sz w:val="18"/>
        </w:rPr>
        <w:t>If the</w:t>
      </w:r>
      <w:r w:rsidR="00892B88">
        <w:rPr>
          <w:rFonts w:ascii="Calibri" w:eastAsia="Calibri" w:hAnsi="Calibri" w:cs="Arial"/>
          <w:sz w:val="18"/>
        </w:rPr>
        <w:t xml:space="preserve"> 2010</w:t>
      </w:r>
      <w:r w:rsidRPr="00C17881">
        <w:rPr>
          <w:rFonts w:ascii="Calibri" w:eastAsia="Calibri" w:hAnsi="Calibri" w:cs="Arial"/>
          <w:sz w:val="18"/>
        </w:rPr>
        <w:t xml:space="preserve"> Standard Contractual Clauses apply, then this section is in addition to Clause 5 paragraph f and Clause 12 paragraph 2 of the </w:t>
      </w:r>
      <w:r w:rsidR="00892B88">
        <w:rPr>
          <w:rFonts w:ascii="Calibri" w:eastAsia="Calibri" w:hAnsi="Calibri" w:cs="Arial"/>
          <w:sz w:val="18"/>
        </w:rPr>
        <w:t xml:space="preserve">2010 </w:t>
      </w:r>
      <w:r w:rsidRPr="00C17881">
        <w:rPr>
          <w:rFonts w:ascii="Calibri" w:eastAsia="Calibri" w:hAnsi="Calibri" w:cs="Arial"/>
          <w:sz w:val="18"/>
        </w:rPr>
        <w:t xml:space="preserve">Standard Contractual Clauses. Nothing in this section of the DPA varies or modifies the </w:t>
      </w:r>
      <w:r w:rsidR="00892B88">
        <w:rPr>
          <w:rFonts w:ascii="Calibri" w:eastAsia="Calibri" w:hAnsi="Calibri" w:cs="Arial"/>
          <w:sz w:val="18"/>
        </w:rPr>
        <w:t xml:space="preserve">2010 </w:t>
      </w:r>
      <w:r w:rsidRPr="00C17881">
        <w:rPr>
          <w:rFonts w:ascii="Calibri" w:eastAsia="Calibri" w:hAnsi="Calibri" w:cs="Arial"/>
          <w:sz w:val="18"/>
        </w:rPr>
        <w:t xml:space="preserve">Standard Contractual Clauses or the GDPR Terms or affects any supervisory authority’s or data subject’s rights under the </w:t>
      </w:r>
      <w:r w:rsidR="00892B88">
        <w:rPr>
          <w:rFonts w:ascii="Calibri" w:eastAsia="Calibri" w:hAnsi="Calibri" w:cs="Arial"/>
          <w:sz w:val="18"/>
        </w:rPr>
        <w:t xml:space="preserve">2010 </w:t>
      </w:r>
      <w:r w:rsidRPr="00C17881">
        <w:rPr>
          <w:rFonts w:ascii="Calibri" w:eastAsia="Calibri" w:hAnsi="Calibri" w:cs="Arial"/>
          <w:sz w:val="18"/>
        </w:rPr>
        <w:t xml:space="preserve">Standard Contractual Clauses or Data Protection Requirements. </w:t>
      </w:r>
    </w:p>
    <w:p w14:paraId="4DF6B7BB" w14:textId="76712B79" w:rsidR="00844593" w:rsidRPr="00C17881" w:rsidRDefault="00844593" w:rsidP="00061F2E">
      <w:pPr>
        <w:pStyle w:val="Heading2"/>
        <w:spacing w:after="40"/>
        <w:rPr>
          <w:rFonts w:ascii="Calibri" w:eastAsia="Calibri" w:hAnsi="Calibri" w:cs="Arial"/>
          <w:b/>
          <w:color w:val="00188F"/>
          <w:sz w:val="18"/>
        </w:rPr>
      </w:pPr>
      <w:bookmarkStart w:id="117" w:name="_Toc507768554"/>
      <w:bookmarkStart w:id="118" w:name="_Toc8395014"/>
      <w:bookmarkStart w:id="119" w:name="_Toc6563803"/>
      <w:bookmarkStart w:id="120" w:name="_Toc21617021"/>
      <w:bookmarkStart w:id="121" w:name="_Toc26972854"/>
      <w:bookmarkStart w:id="122" w:name="_Toc44323934"/>
      <w:bookmarkStart w:id="123" w:name="_Toc77934665"/>
      <w:bookmarkStart w:id="124" w:name="_Toc92899359"/>
      <w:r w:rsidRPr="00C17881">
        <w:rPr>
          <w:rFonts w:ascii="Calibri" w:eastAsia="Calibri" w:hAnsi="Calibri" w:cs="Arial"/>
          <w:b/>
          <w:color w:val="00188F"/>
          <w:sz w:val="18"/>
        </w:rPr>
        <w:t>Security Incident Notification</w:t>
      </w:r>
      <w:bookmarkEnd w:id="117"/>
      <w:bookmarkEnd w:id="118"/>
      <w:bookmarkEnd w:id="119"/>
      <w:bookmarkEnd w:id="120"/>
      <w:bookmarkEnd w:id="121"/>
      <w:bookmarkEnd w:id="122"/>
      <w:bookmarkEnd w:id="123"/>
      <w:bookmarkEnd w:id="124"/>
    </w:p>
    <w:p w14:paraId="0CF35C0D" w14:textId="3CF3D230" w:rsidR="00844593" w:rsidRPr="00C17881" w:rsidRDefault="00844593" w:rsidP="00844593">
      <w:pPr>
        <w:tabs>
          <w:tab w:val="left" w:pos="158"/>
        </w:tabs>
        <w:spacing w:after="120" w:line="240" w:lineRule="auto"/>
        <w:rPr>
          <w:rFonts w:ascii="Calibri" w:eastAsia="Calibri" w:hAnsi="Calibri" w:cs="Arial"/>
          <w:sz w:val="18"/>
        </w:rPr>
      </w:pPr>
      <w:bookmarkStart w:id="125" w:name="_Hlk504328309"/>
      <w:r w:rsidRPr="00C17881">
        <w:rPr>
          <w:rFonts w:ascii="Calibri" w:eastAsia="Calibri" w:hAnsi="Calibri" w:cs="Arial"/>
          <w:sz w:val="18"/>
        </w:rPr>
        <w:t xml:space="preserve">If </w:t>
      </w:r>
      <w:r w:rsidR="00B136D5" w:rsidRPr="00C17881">
        <w:rPr>
          <w:rFonts w:ascii="Calibri" w:eastAsia="Calibri" w:hAnsi="Calibri" w:cs="Arial"/>
          <w:sz w:val="18"/>
          <w:szCs w:val="18"/>
        </w:rPr>
        <w:t>21Vianet</w:t>
      </w:r>
      <w:r w:rsidRPr="00C17881">
        <w:rPr>
          <w:rFonts w:ascii="Calibri" w:eastAsia="Calibri" w:hAnsi="Calibri" w:cs="Arial"/>
          <w:sz w:val="18"/>
        </w:rPr>
        <w:t xml:space="preserve"> becomes aware of a breach of security leading to the accidental or unlawful destruction, loss, alteration, unauthorized disclosure of, or access to Customer Data or Personal Data while processed by </w:t>
      </w:r>
      <w:r w:rsidR="00E57715" w:rsidRPr="00C17881">
        <w:rPr>
          <w:rFonts w:ascii="Calibri" w:eastAsia="Calibri" w:hAnsi="Calibri" w:cs="Arial"/>
          <w:sz w:val="18"/>
          <w:szCs w:val="18"/>
        </w:rPr>
        <w:t>21Vianet</w:t>
      </w:r>
      <w:r w:rsidR="00E57715" w:rsidRPr="00C17881" w:rsidDel="00BA1419">
        <w:rPr>
          <w:rFonts w:ascii="Calibri" w:eastAsia="Calibri" w:hAnsi="Calibri" w:cs="Arial"/>
          <w:sz w:val="18"/>
        </w:rPr>
        <w:t xml:space="preserve"> </w:t>
      </w:r>
      <w:r w:rsidRPr="00C17881">
        <w:rPr>
          <w:rFonts w:ascii="Calibri" w:eastAsia="Calibri" w:hAnsi="Calibri" w:cs="Arial"/>
          <w:sz w:val="18"/>
        </w:rPr>
        <w:t>(each a “Security Incident”)</w:t>
      </w:r>
      <w:bookmarkEnd w:id="125"/>
      <w:r w:rsidRPr="00C17881">
        <w:rPr>
          <w:rFonts w:ascii="Calibri" w:eastAsia="Calibri" w:hAnsi="Calibri" w:cs="Arial"/>
          <w:sz w:val="18"/>
        </w:rPr>
        <w:t xml:space="preserve">, </w:t>
      </w:r>
      <w:r w:rsidR="004753D1" w:rsidRPr="00C17881">
        <w:rPr>
          <w:rFonts w:ascii="Calibri" w:eastAsia="Calibri" w:hAnsi="Calibri" w:cs="Arial"/>
          <w:sz w:val="18"/>
          <w:szCs w:val="18"/>
        </w:rPr>
        <w:t>21Vianet</w:t>
      </w:r>
      <w:r w:rsidRPr="00C17881">
        <w:rPr>
          <w:rFonts w:ascii="Calibri" w:eastAsia="Calibri" w:hAnsi="Calibri" w:cs="Arial"/>
          <w:sz w:val="18"/>
        </w:rPr>
        <w:t xml:space="preserve"> will promptly and without undue </w:t>
      </w:r>
      <w:r w:rsidRPr="00C17881">
        <w:rPr>
          <w:rFonts w:ascii="Calibri" w:eastAsia="Calibri" w:hAnsi="Calibri" w:cs="Arial"/>
          <w:sz w:val="18"/>
        </w:rPr>
        <w:lastRenderedPageBreak/>
        <w:t>delay (1) notify Customer of the Security Incident; (2) investigate the Security Incident and provide Customer with detailed information about the Security Incident; (3) take reasonable steps to mitigate the effects and to minimize any damage resulting from the Security Incident.</w:t>
      </w:r>
    </w:p>
    <w:p w14:paraId="6F1F0D67" w14:textId="70D341CB"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Notification(s) of Security Incidents will be delivered to one or more of Customer’s administrators by any means </w:t>
      </w:r>
      <w:r w:rsidR="00D63EEB" w:rsidRPr="00C17881">
        <w:rPr>
          <w:rFonts w:ascii="Calibri" w:eastAsia="Calibri" w:hAnsi="Calibri" w:cs="Arial"/>
          <w:sz w:val="18"/>
          <w:szCs w:val="18"/>
        </w:rPr>
        <w:t>21Vianet</w:t>
      </w:r>
      <w:r w:rsidR="00D63EEB" w:rsidRPr="00C17881" w:rsidDel="00BA1419">
        <w:rPr>
          <w:rFonts w:ascii="Calibri" w:eastAsia="Calibri" w:hAnsi="Calibri" w:cs="Arial"/>
          <w:sz w:val="18"/>
        </w:rPr>
        <w:t xml:space="preserve"> </w:t>
      </w:r>
      <w:r w:rsidRPr="00C17881">
        <w:rPr>
          <w:rFonts w:ascii="Calibri" w:eastAsia="Calibri" w:hAnsi="Calibri" w:cs="Arial"/>
          <w:sz w:val="18"/>
        </w:rPr>
        <w:t>selects, including via email. It is Customer’s sole responsibility to ensure Customer’s administrators maintain accurate contact information on each applicable Online Services portal. Customer is solely responsible for complying with its obligations under incident notification laws applicable to Customer and fulfilling any third-party notification obligations related to any Security Incident.</w:t>
      </w:r>
    </w:p>
    <w:p w14:paraId="1552087B" w14:textId="09D4A20F" w:rsidR="00844593" w:rsidRPr="00C17881" w:rsidRDefault="00101BD0"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szCs w:val="18"/>
        </w:rPr>
        <w:t>21Vianet</w:t>
      </w:r>
      <w:r w:rsidR="00844593" w:rsidRPr="00C17881">
        <w:rPr>
          <w:rFonts w:ascii="Calibri" w:eastAsia="Calibri" w:hAnsi="Calibri" w:cs="Arial"/>
          <w:sz w:val="18"/>
        </w:rPr>
        <w:t xml:space="preserve"> shall make reasonable efforts to assist Customer in fulfilling Customer’s obligation under GDPR Article 33</w:t>
      </w:r>
      <w:r w:rsidR="00C954EA">
        <w:rPr>
          <w:rFonts w:ascii="Calibri" w:eastAsia="Calibri" w:hAnsi="Calibri" w:cs="Arial"/>
          <w:sz w:val="18"/>
        </w:rPr>
        <w:t>, the PIPL</w:t>
      </w:r>
      <w:r w:rsidR="00844593" w:rsidRPr="00C17881">
        <w:rPr>
          <w:rFonts w:ascii="Calibri" w:eastAsia="Calibri" w:hAnsi="Calibri" w:cs="Arial"/>
          <w:sz w:val="18"/>
        </w:rPr>
        <w:t xml:space="preserve"> or other applicable law or regulation to notify the relevant supervisory authority and data subjects about such Security Incident.</w:t>
      </w:r>
    </w:p>
    <w:p w14:paraId="071C0511" w14:textId="68F6A915" w:rsidR="00844593" w:rsidRPr="00C17881" w:rsidRDefault="00160B2A"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szCs w:val="18"/>
        </w:rPr>
        <w:t>21Vianet</w:t>
      </w:r>
      <w:r w:rsidR="00844593" w:rsidRPr="00C17881">
        <w:rPr>
          <w:rFonts w:ascii="Calibri" w:eastAsia="Calibri" w:hAnsi="Calibri" w:cs="Arial"/>
          <w:sz w:val="18"/>
        </w:rPr>
        <w:t xml:space="preserve">’s notification of or response to a Security Incident under this section is not an acknowledgement by </w:t>
      </w:r>
      <w:r w:rsidR="0018143B" w:rsidRPr="00C17881">
        <w:rPr>
          <w:rFonts w:ascii="Calibri" w:eastAsia="Calibri" w:hAnsi="Calibri" w:cs="Arial"/>
          <w:sz w:val="18"/>
          <w:szCs w:val="18"/>
        </w:rPr>
        <w:t>21Vianet</w:t>
      </w:r>
      <w:r w:rsidR="0018143B" w:rsidRPr="00C17881" w:rsidDel="00BA1419">
        <w:rPr>
          <w:rFonts w:ascii="Calibri" w:eastAsia="Calibri" w:hAnsi="Calibri" w:cs="Arial"/>
          <w:sz w:val="18"/>
        </w:rPr>
        <w:t xml:space="preserve"> </w:t>
      </w:r>
      <w:r w:rsidR="00844593" w:rsidRPr="00C17881">
        <w:rPr>
          <w:rFonts w:ascii="Calibri" w:eastAsia="Calibri" w:hAnsi="Calibri" w:cs="Arial"/>
          <w:sz w:val="18"/>
        </w:rPr>
        <w:t>of any fault or liability with respect to the Security Incident.</w:t>
      </w:r>
    </w:p>
    <w:p w14:paraId="58FB215C" w14:textId="59C17673"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Customer must notify </w:t>
      </w:r>
      <w:r w:rsidR="0018143B" w:rsidRPr="00C17881">
        <w:rPr>
          <w:rFonts w:ascii="Calibri" w:eastAsia="Calibri" w:hAnsi="Calibri" w:cs="Arial"/>
          <w:sz w:val="18"/>
          <w:szCs w:val="18"/>
        </w:rPr>
        <w:t>21Vianet</w:t>
      </w:r>
      <w:r w:rsidR="0018143B" w:rsidRPr="00C17881" w:rsidDel="00BA1419">
        <w:rPr>
          <w:rFonts w:ascii="Calibri" w:eastAsia="Calibri" w:hAnsi="Calibri" w:cs="Arial"/>
          <w:sz w:val="18"/>
        </w:rPr>
        <w:t xml:space="preserve"> </w:t>
      </w:r>
      <w:r w:rsidRPr="00C17881">
        <w:rPr>
          <w:rFonts w:ascii="Calibri" w:eastAsia="Calibri" w:hAnsi="Calibri" w:cs="Arial"/>
          <w:sz w:val="18"/>
        </w:rPr>
        <w:t>promptly about any possible misuse of its accounts or authentication credentials or any security incident related to an Online Service.</w:t>
      </w:r>
    </w:p>
    <w:p w14:paraId="353BAB80" w14:textId="6DEA023A" w:rsidR="00844593" w:rsidRPr="00C17881" w:rsidRDefault="00844593" w:rsidP="00061F2E">
      <w:pPr>
        <w:pStyle w:val="Heading2"/>
        <w:spacing w:after="40"/>
        <w:rPr>
          <w:rFonts w:ascii="Calibri" w:eastAsia="Calibri" w:hAnsi="Calibri" w:cs="Arial"/>
          <w:b/>
          <w:color w:val="00188F"/>
          <w:sz w:val="18"/>
        </w:rPr>
      </w:pPr>
      <w:bookmarkStart w:id="126" w:name="_Toc507768555"/>
      <w:bookmarkStart w:id="127" w:name="_Toc8395015"/>
      <w:bookmarkStart w:id="128" w:name="_Toc6563804"/>
      <w:bookmarkStart w:id="129" w:name="_Toc21617022"/>
      <w:bookmarkStart w:id="130" w:name="_Toc26972855"/>
      <w:bookmarkStart w:id="131" w:name="_Toc44323935"/>
      <w:bookmarkStart w:id="132" w:name="_Toc77934666"/>
      <w:bookmarkStart w:id="133" w:name="_Toc92899360"/>
      <w:bookmarkStart w:id="134" w:name="DataTransfersandLocation"/>
      <w:bookmarkStart w:id="135" w:name="OLE_LINK3"/>
      <w:r w:rsidRPr="00C17881">
        <w:rPr>
          <w:rFonts w:ascii="Calibri" w:eastAsia="Calibri" w:hAnsi="Calibri" w:cs="Arial"/>
          <w:b/>
          <w:color w:val="00188F"/>
          <w:sz w:val="18"/>
        </w:rPr>
        <w:t xml:space="preserve">Data </w:t>
      </w:r>
      <w:bookmarkStart w:id="136" w:name="LocationofDataProcessing"/>
      <w:bookmarkStart w:id="137" w:name="_Toc489605583"/>
      <w:r w:rsidRPr="00C17881">
        <w:rPr>
          <w:rFonts w:ascii="Calibri" w:eastAsia="Calibri" w:hAnsi="Calibri" w:cs="Arial"/>
          <w:b/>
          <w:color w:val="00188F"/>
          <w:sz w:val="18"/>
        </w:rPr>
        <w:t>Location</w:t>
      </w:r>
      <w:bookmarkEnd w:id="126"/>
      <w:bookmarkEnd w:id="127"/>
      <w:bookmarkEnd w:id="128"/>
      <w:bookmarkEnd w:id="129"/>
      <w:bookmarkEnd w:id="130"/>
      <w:bookmarkEnd w:id="131"/>
      <w:bookmarkEnd w:id="132"/>
      <w:bookmarkEnd w:id="136"/>
      <w:bookmarkEnd w:id="137"/>
      <w:bookmarkEnd w:id="133"/>
    </w:p>
    <w:bookmarkEnd w:id="134"/>
    <w:p w14:paraId="261B372C" w14:textId="7F011EB7" w:rsidR="009C47D3" w:rsidRPr="00C17881" w:rsidRDefault="009C47D3" w:rsidP="00061F2E">
      <w:pPr>
        <w:tabs>
          <w:tab w:val="left" w:pos="360"/>
        </w:tabs>
        <w:spacing w:after="120" w:line="240" w:lineRule="auto"/>
        <w:rPr>
          <w:rFonts w:ascii="Calibri" w:eastAsia="Calibri" w:hAnsi="Calibri" w:cs="Arial"/>
          <w:sz w:val="18"/>
        </w:rPr>
      </w:pPr>
      <w:r w:rsidRPr="00C17881">
        <w:rPr>
          <w:rFonts w:ascii="Calibri" w:eastAsia="Calibri" w:hAnsi="Calibri" w:cs="Arial"/>
          <w:sz w:val="18"/>
        </w:rPr>
        <w:t xml:space="preserve">21Vianet will store Customer Data only in China.  </w:t>
      </w:r>
    </w:p>
    <w:p w14:paraId="527CBC3C" w14:textId="3770BD1B" w:rsidR="00844593" w:rsidRPr="00C17881" w:rsidRDefault="009C47D3" w:rsidP="00061F2E">
      <w:pPr>
        <w:tabs>
          <w:tab w:val="left" w:pos="360"/>
        </w:tabs>
        <w:spacing w:after="120" w:line="240" w:lineRule="auto"/>
        <w:rPr>
          <w:rFonts w:ascii="Calibri" w:eastAsia="Calibri" w:hAnsi="Calibri" w:cs="Arial"/>
          <w:sz w:val="18"/>
        </w:rPr>
      </w:pPr>
      <w:r w:rsidRPr="003E30F9">
        <w:rPr>
          <w:rFonts w:ascii="Calibri" w:eastAsia="Calibri" w:hAnsi="Calibri" w:cs="Arial"/>
          <w:sz w:val="18"/>
        </w:rPr>
        <w:t>21</w:t>
      </w:r>
      <w:r w:rsidRPr="003E30F9">
        <w:rPr>
          <w:rFonts w:ascii="Calibri" w:eastAsia="Calibri" w:hAnsi="Calibri" w:cs="Arial" w:hint="eastAsia"/>
          <w:sz w:val="18"/>
          <w:lang w:eastAsia="zh-CN"/>
        </w:rPr>
        <w:t>Vi</w:t>
      </w:r>
      <w:r w:rsidRPr="003E30F9">
        <w:rPr>
          <w:rFonts w:ascii="Calibri" w:eastAsia="Calibri" w:hAnsi="Calibri" w:cs="Arial"/>
          <w:sz w:val="18"/>
          <w:lang w:eastAsia="zh-CN"/>
        </w:rPr>
        <w:t>anet</w:t>
      </w:r>
      <w:r w:rsidR="00844593" w:rsidRPr="003E30F9">
        <w:rPr>
          <w:rFonts w:ascii="Calibri" w:hAnsi="Calibri"/>
          <w:sz w:val="18"/>
        </w:rPr>
        <w:t xml:space="preserve"> does not control or limit the regions from which Customer or Customer’s end users may access or move Customer Data.</w:t>
      </w:r>
      <w:r w:rsidR="002B2F0C" w:rsidRPr="003E30F9">
        <w:rPr>
          <w:rFonts w:ascii="Calibri" w:hAnsi="Calibri"/>
          <w:sz w:val="18"/>
        </w:rPr>
        <w:t xml:space="preserve"> </w:t>
      </w:r>
      <w:r w:rsidR="00F0337F" w:rsidRPr="003E30F9">
        <w:rPr>
          <w:rFonts w:ascii="Calibri" w:hAnsi="Calibri"/>
          <w:sz w:val="18"/>
          <w:lang w:eastAsia="zh-CN"/>
        </w:rPr>
        <w:t xml:space="preserve"> </w:t>
      </w:r>
      <w:r w:rsidR="007E47CA" w:rsidRPr="003E30F9">
        <w:rPr>
          <w:rFonts w:ascii="Calibri" w:hAnsi="Calibri"/>
          <w:sz w:val="18"/>
        </w:rPr>
        <w:t xml:space="preserve">If a </w:t>
      </w:r>
      <w:proofErr w:type="gramStart"/>
      <w:r w:rsidR="00D87441" w:rsidRPr="003E30F9">
        <w:rPr>
          <w:rFonts w:ascii="Calibri" w:hAnsi="Calibri"/>
          <w:sz w:val="18"/>
        </w:rPr>
        <w:t xml:space="preserve">Customer </w:t>
      </w:r>
      <w:r w:rsidR="007E47CA" w:rsidRPr="003E30F9">
        <w:rPr>
          <w:rFonts w:ascii="Calibri" w:hAnsi="Calibri"/>
          <w:sz w:val="18"/>
        </w:rPr>
        <w:t>transfers</w:t>
      </w:r>
      <w:proofErr w:type="gramEnd"/>
      <w:r w:rsidR="007E47CA" w:rsidRPr="003E30F9">
        <w:rPr>
          <w:rFonts w:ascii="Calibri" w:hAnsi="Calibri"/>
          <w:sz w:val="18"/>
        </w:rPr>
        <w:t xml:space="preserve"> any of its Customer Data (including the Personal Data contained in such Customer Data) </w:t>
      </w:r>
      <w:r w:rsidR="008F3162" w:rsidRPr="003E30F9">
        <w:rPr>
          <w:rFonts w:ascii="Calibri" w:hAnsi="Calibri"/>
          <w:sz w:val="18"/>
        </w:rPr>
        <w:t xml:space="preserve">by allowing </w:t>
      </w:r>
      <w:r w:rsidR="00C954EA" w:rsidRPr="003E30F9">
        <w:rPr>
          <w:rFonts w:ascii="Calibri" w:hAnsi="Calibri"/>
          <w:sz w:val="18"/>
        </w:rPr>
        <w:t>such Customer Data to be accessed by any person outside China or</w:t>
      </w:r>
      <w:r w:rsidR="008F3162" w:rsidRPr="003E30F9">
        <w:rPr>
          <w:rFonts w:ascii="Calibri" w:hAnsi="Calibri"/>
          <w:sz w:val="18"/>
        </w:rPr>
        <w:t xml:space="preserve"> move</w:t>
      </w:r>
      <w:r w:rsidR="00C954EA" w:rsidRPr="003E30F9">
        <w:rPr>
          <w:rFonts w:ascii="Calibri" w:hAnsi="Calibri"/>
          <w:sz w:val="18"/>
        </w:rPr>
        <w:t xml:space="preserve"> such Customer Data </w:t>
      </w:r>
      <w:r w:rsidR="007E47CA" w:rsidRPr="003E30F9">
        <w:rPr>
          <w:rFonts w:ascii="Calibri" w:hAnsi="Calibri"/>
          <w:sz w:val="18"/>
        </w:rPr>
        <w:t>out of China, Customer</w:t>
      </w:r>
      <w:r w:rsidR="003810AB" w:rsidRPr="003E30F9">
        <w:rPr>
          <w:rFonts w:ascii="Calibri" w:hAnsi="Calibri"/>
          <w:sz w:val="18"/>
        </w:rPr>
        <w:t xml:space="preserve"> shall </w:t>
      </w:r>
      <w:r w:rsidR="00DB58DE" w:rsidRPr="003E30F9">
        <w:rPr>
          <w:rFonts w:ascii="Calibri" w:hAnsi="Calibri"/>
          <w:sz w:val="18"/>
        </w:rPr>
        <w:t>comply</w:t>
      </w:r>
      <w:r w:rsidR="007E47CA" w:rsidRPr="003E30F9">
        <w:rPr>
          <w:rFonts w:ascii="Calibri" w:hAnsi="Calibri"/>
          <w:sz w:val="18"/>
        </w:rPr>
        <w:t xml:space="preserve"> with</w:t>
      </w:r>
      <w:r w:rsidR="003810AB" w:rsidRPr="003E30F9">
        <w:rPr>
          <w:rFonts w:ascii="Calibri" w:hAnsi="Calibri"/>
          <w:sz w:val="18"/>
        </w:rPr>
        <w:t xml:space="preserve"> all requirements </w:t>
      </w:r>
      <w:r w:rsidR="007E47CA" w:rsidRPr="003E30F9">
        <w:rPr>
          <w:rFonts w:ascii="Calibri" w:hAnsi="Calibri"/>
          <w:sz w:val="18"/>
        </w:rPr>
        <w:t xml:space="preserve">under the applicable Data </w:t>
      </w:r>
      <w:r w:rsidR="007E47CA" w:rsidRPr="003E30F9">
        <w:rPr>
          <w:rFonts w:ascii="Calibri" w:hAnsi="Calibri"/>
          <w:sz w:val="18"/>
          <w:lang w:eastAsia="zh-CN"/>
        </w:rPr>
        <w:t xml:space="preserve">Protection Requirements, including </w:t>
      </w:r>
      <w:r w:rsidR="007E47CA" w:rsidRPr="003E30F9">
        <w:rPr>
          <w:rFonts w:ascii="Calibri" w:eastAsia="Calibri" w:hAnsi="Calibri" w:cs="Arial" w:hint="eastAsia"/>
          <w:sz w:val="18"/>
          <w:lang w:eastAsia="zh-CN"/>
        </w:rPr>
        <w:t>China</w:t>
      </w:r>
      <w:r w:rsidR="007E47CA" w:rsidRPr="003E30F9">
        <w:rPr>
          <w:rFonts w:ascii="Calibri" w:eastAsia="Calibri" w:hAnsi="Calibri" w:cs="Arial"/>
          <w:sz w:val="18"/>
          <w:lang w:eastAsia="zh-CN"/>
        </w:rPr>
        <w:t xml:space="preserve"> </w:t>
      </w:r>
      <w:r w:rsidR="007E47CA" w:rsidRPr="003E30F9">
        <w:rPr>
          <w:rFonts w:ascii="Calibri" w:eastAsia="Calibri" w:hAnsi="Calibri" w:cs="Arial" w:hint="eastAsia"/>
          <w:sz w:val="18"/>
          <w:lang w:eastAsia="zh-CN"/>
        </w:rPr>
        <w:t>Laws</w:t>
      </w:r>
      <w:r w:rsidR="007E47CA" w:rsidRPr="003E30F9">
        <w:rPr>
          <w:rFonts w:ascii="Calibri" w:eastAsia="Calibri" w:hAnsi="Calibri" w:cs="Arial"/>
          <w:sz w:val="18"/>
          <w:lang w:eastAsia="zh-CN"/>
        </w:rPr>
        <w:t xml:space="preserve"> and Regulations</w:t>
      </w:r>
      <w:r w:rsidR="007E47CA" w:rsidRPr="003E30F9">
        <w:rPr>
          <w:rFonts w:ascii="Calibri" w:hAnsi="Calibri"/>
          <w:sz w:val="18"/>
          <w:lang w:eastAsia="zh-CN"/>
        </w:rPr>
        <w:t>.</w:t>
      </w:r>
      <w:r w:rsidR="007E47CA">
        <w:rPr>
          <w:rFonts w:ascii="Calibri" w:hAnsi="Calibri"/>
          <w:sz w:val="18"/>
        </w:rPr>
        <w:t xml:space="preserve"> </w:t>
      </w:r>
      <w:bookmarkEnd w:id="135"/>
    </w:p>
    <w:p w14:paraId="164E2CC8" w14:textId="25D08FF3" w:rsidR="00844593" w:rsidRPr="00C17881" w:rsidRDefault="00844593" w:rsidP="00061F2E">
      <w:pPr>
        <w:pStyle w:val="Heading2"/>
        <w:spacing w:after="40"/>
        <w:rPr>
          <w:rFonts w:ascii="Calibri" w:eastAsia="Calibri" w:hAnsi="Calibri" w:cs="Arial"/>
          <w:b/>
          <w:color w:val="00188F"/>
          <w:sz w:val="18"/>
        </w:rPr>
      </w:pPr>
      <w:bookmarkStart w:id="138" w:name="_Toc507768556"/>
      <w:bookmarkStart w:id="139" w:name="_Toc8395016"/>
      <w:bookmarkStart w:id="140" w:name="_Toc6563805"/>
      <w:bookmarkStart w:id="141" w:name="_Toc21617023"/>
      <w:bookmarkStart w:id="142" w:name="_Toc26972858"/>
      <w:bookmarkStart w:id="143" w:name="_Toc44323936"/>
      <w:bookmarkStart w:id="144" w:name="_Toc77934667"/>
      <w:bookmarkStart w:id="145" w:name="_Toc92899361"/>
      <w:r w:rsidRPr="00C17881">
        <w:rPr>
          <w:rFonts w:ascii="Calibri" w:eastAsia="Calibri" w:hAnsi="Calibri" w:cs="Arial"/>
          <w:b/>
          <w:color w:val="00188F"/>
          <w:sz w:val="18"/>
        </w:rPr>
        <w:t>Data Retention and Deletion</w:t>
      </w:r>
      <w:bookmarkEnd w:id="138"/>
      <w:bookmarkEnd w:id="139"/>
      <w:bookmarkEnd w:id="140"/>
      <w:bookmarkEnd w:id="141"/>
      <w:bookmarkEnd w:id="142"/>
      <w:bookmarkEnd w:id="143"/>
      <w:bookmarkEnd w:id="144"/>
      <w:bookmarkEnd w:id="145"/>
    </w:p>
    <w:p w14:paraId="5018A61C"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At all times during the term of Customer’s subscription, Customer will have the ability to access, extract and delete Customer Data stored in each Online Service.</w:t>
      </w:r>
    </w:p>
    <w:p w14:paraId="5CA95584" w14:textId="00AEDA42"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Except for free trials, </w:t>
      </w:r>
      <w:r w:rsidR="00FD1B8D" w:rsidRPr="00C17881">
        <w:rPr>
          <w:rFonts w:ascii="Calibri" w:eastAsia="Calibri" w:hAnsi="Calibri" w:cs="Arial"/>
          <w:sz w:val="18"/>
        </w:rPr>
        <w:t>21</w:t>
      </w:r>
      <w:r w:rsidR="00FD1B8D" w:rsidRPr="00C17881">
        <w:rPr>
          <w:rFonts w:ascii="Calibri" w:eastAsia="Calibri" w:hAnsi="Calibri" w:cs="Arial"/>
          <w:sz w:val="18"/>
          <w:lang w:eastAsia="zh-CN"/>
        </w:rPr>
        <w:t>Vianet</w:t>
      </w:r>
      <w:r w:rsidRPr="00C17881">
        <w:rPr>
          <w:rFonts w:ascii="Calibri" w:eastAsia="Calibri" w:hAnsi="Calibri" w:cs="Arial"/>
          <w:sz w:val="18"/>
        </w:rPr>
        <w:t xml:space="preserve"> will retain Customer Data that remains stored in Online Services in a limited function account for 90 days after expiration or termination of Customer’s subscription so that Customer may extract the data. After the 90-day retention period ends, </w:t>
      </w:r>
      <w:r w:rsidR="00797022" w:rsidRPr="00C17881">
        <w:rPr>
          <w:rFonts w:ascii="Calibri" w:eastAsia="Calibri" w:hAnsi="Calibri" w:cs="Arial"/>
          <w:sz w:val="18"/>
        </w:rPr>
        <w:t>21</w:t>
      </w:r>
      <w:r w:rsidR="00797022" w:rsidRPr="00C17881">
        <w:rPr>
          <w:rFonts w:ascii="Calibri" w:eastAsia="Calibri" w:hAnsi="Calibri" w:cs="Arial"/>
          <w:sz w:val="18"/>
          <w:lang w:eastAsia="zh-CN"/>
        </w:rPr>
        <w:t>Vianet</w:t>
      </w:r>
      <w:r w:rsidRPr="00C17881">
        <w:rPr>
          <w:rFonts w:ascii="Calibri" w:eastAsia="Calibri" w:hAnsi="Calibri" w:cs="Arial"/>
          <w:sz w:val="18"/>
        </w:rPr>
        <w:t xml:space="preserve"> will disable Customer’s account and delete the Customer Data and Personal Data</w:t>
      </w:r>
      <w:r w:rsidR="00A94684">
        <w:rPr>
          <w:rFonts w:ascii="Calibri" w:eastAsia="Calibri" w:hAnsi="Calibri" w:cs="Arial"/>
          <w:sz w:val="18"/>
        </w:rPr>
        <w:t xml:space="preserve"> stored in Online Services</w:t>
      </w:r>
      <w:r w:rsidRPr="00C17881">
        <w:rPr>
          <w:rFonts w:ascii="Calibri" w:eastAsia="Calibri" w:hAnsi="Calibri" w:cs="Arial"/>
          <w:sz w:val="18"/>
        </w:rPr>
        <w:t xml:space="preserve"> within an additional 90 days, </w:t>
      </w:r>
      <w:proofErr w:type="gramStart"/>
      <w:r w:rsidRPr="00C17881">
        <w:rPr>
          <w:rFonts w:ascii="Calibri" w:eastAsia="Calibri" w:hAnsi="Calibri" w:cs="Arial"/>
          <w:sz w:val="18"/>
        </w:rPr>
        <w:t>unless  authorized</w:t>
      </w:r>
      <w:proofErr w:type="gramEnd"/>
      <w:r w:rsidRPr="00C17881">
        <w:rPr>
          <w:rFonts w:ascii="Calibri" w:eastAsia="Calibri" w:hAnsi="Calibri" w:cs="Arial"/>
          <w:sz w:val="18"/>
        </w:rPr>
        <w:t xml:space="preserve"> under this DPA, to retain such data.</w:t>
      </w:r>
    </w:p>
    <w:p w14:paraId="67427E85" w14:textId="639FF0C8"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The Online Service may not support retention or extraction of software provided by Customer. </w:t>
      </w:r>
      <w:r w:rsidR="000D2F66" w:rsidRPr="00C17881">
        <w:rPr>
          <w:rFonts w:ascii="Calibri" w:eastAsia="Calibri" w:hAnsi="Calibri" w:cs="Arial"/>
          <w:sz w:val="18"/>
        </w:rPr>
        <w:t>21</w:t>
      </w:r>
      <w:r w:rsidR="000D2F66" w:rsidRPr="00C17881">
        <w:rPr>
          <w:rFonts w:ascii="Calibri" w:eastAsia="Calibri" w:hAnsi="Calibri" w:cs="Arial"/>
          <w:sz w:val="18"/>
          <w:lang w:eastAsia="zh-CN"/>
        </w:rPr>
        <w:t>Vianet</w:t>
      </w:r>
      <w:r w:rsidRPr="00C17881">
        <w:rPr>
          <w:rFonts w:ascii="Calibri" w:eastAsia="Calibri" w:hAnsi="Calibri" w:cs="Arial"/>
          <w:sz w:val="18"/>
        </w:rPr>
        <w:t xml:space="preserve"> has no liability for the deletion of Customer Data or Personal Data as described in this section.</w:t>
      </w:r>
    </w:p>
    <w:p w14:paraId="7CFC9EC9" w14:textId="04681F48" w:rsidR="00844593" w:rsidRPr="00C17881" w:rsidRDefault="00844593" w:rsidP="00061F2E">
      <w:pPr>
        <w:pStyle w:val="Heading2"/>
        <w:spacing w:after="40"/>
        <w:rPr>
          <w:rFonts w:ascii="Calibri" w:eastAsia="Calibri" w:hAnsi="Calibri" w:cs="Arial"/>
          <w:b/>
          <w:color w:val="00188F"/>
          <w:sz w:val="18"/>
        </w:rPr>
      </w:pPr>
      <w:bookmarkStart w:id="146" w:name="_Toc507768557"/>
      <w:bookmarkStart w:id="147" w:name="_Toc8395017"/>
      <w:bookmarkStart w:id="148" w:name="_Toc6563806"/>
      <w:bookmarkStart w:id="149" w:name="_Toc21617024"/>
      <w:bookmarkStart w:id="150" w:name="_Toc26972859"/>
      <w:bookmarkStart w:id="151" w:name="_Toc44323937"/>
      <w:bookmarkStart w:id="152" w:name="_Toc77934668"/>
      <w:bookmarkStart w:id="153" w:name="_Toc92899362"/>
      <w:r w:rsidRPr="00C17881">
        <w:rPr>
          <w:rFonts w:ascii="Calibri" w:eastAsia="Calibri" w:hAnsi="Calibri" w:cs="Arial"/>
          <w:b/>
          <w:color w:val="00188F"/>
          <w:sz w:val="18"/>
        </w:rPr>
        <w:t>Processor Confidentiality Commitment</w:t>
      </w:r>
      <w:bookmarkEnd w:id="146"/>
      <w:bookmarkEnd w:id="147"/>
      <w:bookmarkEnd w:id="148"/>
      <w:bookmarkEnd w:id="149"/>
      <w:bookmarkEnd w:id="150"/>
      <w:bookmarkEnd w:id="151"/>
      <w:bookmarkEnd w:id="152"/>
      <w:bookmarkEnd w:id="153"/>
    </w:p>
    <w:p w14:paraId="0264897F" w14:textId="36ED36A3" w:rsidR="00844593" w:rsidRPr="00C65B58" w:rsidRDefault="00351138"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21</w:t>
      </w:r>
      <w:r w:rsidRPr="00C17881">
        <w:rPr>
          <w:rFonts w:ascii="Calibri" w:eastAsia="Calibri" w:hAnsi="Calibri" w:cs="Arial"/>
          <w:sz w:val="18"/>
          <w:lang w:eastAsia="zh-CN"/>
        </w:rPr>
        <w:t>Vianet</w:t>
      </w:r>
      <w:r w:rsidRPr="00C17881">
        <w:rPr>
          <w:rFonts w:ascii="Calibri" w:eastAsia="Calibri" w:hAnsi="Calibri" w:cs="Arial"/>
          <w:sz w:val="18"/>
        </w:rPr>
        <w:t xml:space="preserve"> </w:t>
      </w:r>
      <w:r w:rsidR="00844593" w:rsidRPr="00C17881">
        <w:rPr>
          <w:rFonts w:ascii="Calibri" w:eastAsia="Calibri" w:hAnsi="Calibri" w:cs="Arial"/>
          <w:sz w:val="18"/>
        </w:rPr>
        <w:t>will ensure that its personnel engaged in the processing of Customer Data and Personal Data (</w:t>
      </w:r>
      <w:proofErr w:type="spellStart"/>
      <w:r w:rsidR="00844593" w:rsidRPr="00C17881">
        <w:rPr>
          <w:rFonts w:ascii="Calibri" w:eastAsia="Calibri" w:hAnsi="Calibri" w:cs="Arial"/>
          <w:sz w:val="18"/>
        </w:rPr>
        <w:t>i</w:t>
      </w:r>
      <w:proofErr w:type="spellEnd"/>
      <w:r w:rsidR="00844593" w:rsidRPr="00C17881">
        <w:rPr>
          <w:rFonts w:ascii="Calibri" w:eastAsia="Calibri" w:hAnsi="Calibri" w:cs="Arial"/>
          <w:sz w:val="18"/>
        </w:rPr>
        <w:t>) will process such data only on instructions from Customer or as described in this DPA, and (ii) will be obligated to maintain the confidentiality and security of such data even after their engagement ends.</w:t>
      </w:r>
      <w:r w:rsidR="00844593" w:rsidRPr="00C17881">
        <w:rPr>
          <w:rFonts w:ascii="Calibri" w:eastAsia="Calibri" w:hAnsi="Calibri" w:cs="Calibri"/>
          <w:sz w:val="18"/>
          <w:lang w:eastAsia="zh-CN"/>
        </w:rPr>
        <w:t xml:space="preserve"> </w:t>
      </w:r>
      <w:r w:rsidRPr="00C65B58">
        <w:rPr>
          <w:rFonts w:ascii="Calibri" w:eastAsia="Calibri" w:hAnsi="Calibri" w:cs="Arial"/>
          <w:sz w:val="18"/>
        </w:rPr>
        <w:t>21</w:t>
      </w:r>
      <w:r w:rsidRPr="00C65B58">
        <w:rPr>
          <w:rFonts w:ascii="Calibri" w:eastAsia="Calibri" w:hAnsi="Calibri" w:cs="Arial" w:hint="eastAsia"/>
          <w:sz w:val="18"/>
          <w:lang w:eastAsia="zh-CN"/>
        </w:rPr>
        <w:t>V</w:t>
      </w:r>
      <w:r w:rsidRPr="00C65B58">
        <w:rPr>
          <w:rFonts w:ascii="Calibri" w:eastAsia="Calibri" w:hAnsi="Calibri" w:cs="Arial"/>
          <w:sz w:val="18"/>
          <w:lang w:eastAsia="zh-CN"/>
        </w:rPr>
        <w:t>ianet</w:t>
      </w:r>
      <w:r w:rsidR="00844593" w:rsidRPr="00C17881">
        <w:rPr>
          <w:rFonts w:ascii="Calibri" w:hAnsi="Calibri"/>
          <w:sz w:val="18"/>
        </w:rPr>
        <w:t xml:space="preserve"> </w:t>
      </w:r>
      <w:r w:rsidR="00844593" w:rsidRPr="00C17881">
        <w:rPr>
          <w:rFonts w:ascii="Calibri" w:hAnsi="Calibri"/>
          <w:color w:val="000000"/>
          <w:sz w:val="18"/>
          <w:lang w:val="en-GB"/>
        </w:rPr>
        <w:t xml:space="preserve">shall provide periodic and mandatory data privacy and security training and awareness to its employees with access to Customer Data and Personal Data </w:t>
      </w:r>
      <w:r w:rsidR="00844593" w:rsidRPr="00C65B58">
        <w:rPr>
          <w:rFonts w:ascii="Calibri" w:hAnsi="Calibri"/>
          <w:sz w:val="18"/>
        </w:rPr>
        <w:t>in accordance with applicable Data Protection Requirements and industry standards.</w:t>
      </w:r>
    </w:p>
    <w:p w14:paraId="65FB8601" w14:textId="15FB316D" w:rsidR="00844593" w:rsidRPr="00C17881" w:rsidRDefault="00844593" w:rsidP="00061F2E">
      <w:pPr>
        <w:pStyle w:val="Heading2"/>
        <w:spacing w:after="40"/>
        <w:rPr>
          <w:rFonts w:ascii="Calibri" w:eastAsia="Calibri" w:hAnsi="Calibri" w:cs="Arial"/>
          <w:b/>
          <w:color w:val="00188F"/>
          <w:sz w:val="18"/>
        </w:rPr>
      </w:pPr>
      <w:bookmarkStart w:id="154" w:name="_Toc507768558"/>
      <w:bookmarkStart w:id="155" w:name="_Toc8395018"/>
      <w:bookmarkStart w:id="156" w:name="_Toc6563807"/>
      <w:bookmarkStart w:id="157" w:name="_Toc21617025"/>
      <w:bookmarkStart w:id="158" w:name="_Toc26972860"/>
      <w:bookmarkStart w:id="159" w:name="_Toc44323938"/>
      <w:bookmarkStart w:id="160" w:name="_Toc77934669"/>
      <w:bookmarkStart w:id="161" w:name="_Toc92899363"/>
      <w:bookmarkStart w:id="162" w:name="OLE_LINK4"/>
      <w:r w:rsidRPr="00C17881">
        <w:rPr>
          <w:rFonts w:ascii="Calibri" w:eastAsia="Calibri" w:hAnsi="Calibri" w:cs="Arial"/>
          <w:b/>
          <w:color w:val="00188F"/>
          <w:sz w:val="18"/>
        </w:rPr>
        <w:t xml:space="preserve">Notice and Controls on use of </w:t>
      </w:r>
      <w:proofErr w:type="spellStart"/>
      <w:r w:rsidRPr="00C17881">
        <w:rPr>
          <w:rFonts w:ascii="Calibri" w:eastAsia="Calibri" w:hAnsi="Calibri" w:cs="Arial"/>
          <w:b/>
          <w:color w:val="00188F"/>
          <w:sz w:val="18"/>
        </w:rPr>
        <w:t>Subprocessors</w:t>
      </w:r>
      <w:bookmarkEnd w:id="154"/>
      <w:bookmarkEnd w:id="155"/>
      <w:bookmarkEnd w:id="156"/>
      <w:bookmarkEnd w:id="157"/>
      <w:bookmarkEnd w:id="158"/>
      <w:bookmarkEnd w:id="159"/>
      <w:bookmarkEnd w:id="160"/>
      <w:bookmarkEnd w:id="161"/>
      <w:proofErr w:type="spellEnd"/>
    </w:p>
    <w:p w14:paraId="7D50CF65" w14:textId="0FCD9D49" w:rsidR="00844593" w:rsidRPr="00C17881" w:rsidRDefault="0024109C"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21</w:t>
      </w:r>
      <w:r w:rsidRPr="00C17881">
        <w:rPr>
          <w:rFonts w:ascii="Calibri" w:eastAsia="Calibri" w:hAnsi="Calibri" w:cs="Arial"/>
          <w:sz w:val="18"/>
          <w:lang w:eastAsia="zh-CN"/>
        </w:rPr>
        <w:t>Vianet</w:t>
      </w:r>
      <w:r w:rsidR="00844593" w:rsidRPr="00C17881">
        <w:rPr>
          <w:rFonts w:ascii="Calibri" w:eastAsia="Calibri" w:hAnsi="Calibri" w:cs="Arial"/>
          <w:sz w:val="18"/>
        </w:rPr>
        <w:t xml:space="preserve"> may hire </w:t>
      </w:r>
      <w:proofErr w:type="spellStart"/>
      <w:r w:rsidR="00844593" w:rsidRPr="00C17881">
        <w:rPr>
          <w:rFonts w:ascii="Calibri" w:eastAsia="Calibri" w:hAnsi="Calibri" w:cs="Arial"/>
          <w:sz w:val="18"/>
        </w:rPr>
        <w:t>Subprocessors</w:t>
      </w:r>
      <w:proofErr w:type="spellEnd"/>
      <w:r w:rsidR="00844593" w:rsidRPr="00C17881">
        <w:rPr>
          <w:rFonts w:ascii="Calibri" w:eastAsia="Calibri" w:hAnsi="Calibri" w:cs="Arial"/>
          <w:sz w:val="18"/>
        </w:rPr>
        <w:t xml:space="preserve"> to provide certain limited or ancillary services on its beh</w:t>
      </w:r>
      <w:r w:rsidR="00844593" w:rsidRPr="003E30F9">
        <w:rPr>
          <w:rFonts w:ascii="Calibri" w:eastAsia="Calibri" w:hAnsi="Calibri" w:cs="Arial"/>
          <w:sz w:val="18"/>
        </w:rPr>
        <w:t>alf.</w:t>
      </w:r>
      <w:r w:rsidR="00761F1B" w:rsidRPr="003E30F9">
        <w:rPr>
          <w:rFonts w:ascii="Calibri" w:hAnsi="Calibri"/>
          <w:sz w:val="18"/>
        </w:rPr>
        <w:t xml:space="preserve"> </w:t>
      </w:r>
      <w:r w:rsidR="00761F1B" w:rsidRPr="003E30F9">
        <w:rPr>
          <w:rFonts w:ascii="Calibri" w:eastAsia="Calibri" w:hAnsi="Calibri" w:cs="Arial"/>
          <w:sz w:val="18"/>
        </w:rPr>
        <w:t xml:space="preserve">In limited circumstances, when it is necessary to troubleshoot and improve customer support incidents or solve technical problems, 21Vianet may authorize a </w:t>
      </w:r>
      <w:proofErr w:type="spellStart"/>
      <w:r w:rsidR="00761F1B" w:rsidRPr="003E30F9">
        <w:rPr>
          <w:rFonts w:ascii="Calibri" w:eastAsia="Calibri" w:hAnsi="Calibri" w:cs="Arial"/>
          <w:sz w:val="18"/>
        </w:rPr>
        <w:t>Subprocessor</w:t>
      </w:r>
      <w:proofErr w:type="spellEnd"/>
      <w:r w:rsidR="00761F1B" w:rsidRPr="003E30F9">
        <w:rPr>
          <w:rFonts w:ascii="Calibri" w:eastAsia="Calibri" w:hAnsi="Calibri" w:cs="Arial"/>
          <w:sz w:val="18"/>
        </w:rPr>
        <w:t xml:space="preserve"> located outside the territory of China to access the Customer Data according to applicable laws and regulations. 21Vianet will supervise such access and terminate such access when the problem is resolved in accordance with applicable laws and regulations.</w:t>
      </w:r>
      <w:r w:rsidR="00844593" w:rsidRPr="003E30F9">
        <w:rPr>
          <w:rFonts w:ascii="Calibri" w:eastAsia="Calibri" w:hAnsi="Calibri" w:cs="Arial"/>
          <w:sz w:val="18"/>
        </w:rPr>
        <w:t xml:space="preserve"> Customer consents to </w:t>
      </w:r>
      <w:r w:rsidR="00FB3C62" w:rsidRPr="003E30F9">
        <w:rPr>
          <w:rFonts w:ascii="Calibri" w:eastAsia="Calibri" w:hAnsi="Calibri" w:cs="Arial"/>
          <w:sz w:val="18"/>
        </w:rPr>
        <w:t xml:space="preserve">the engagement of these third parties and 21Vianet Affiliates as </w:t>
      </w:r>
      <w:proofErr w:type="spellStart"/>
      <w:r w:rsidR="00FB3C62" w:rsidRPr="003E30F9">
        <w:rPr>
          <w:rFonts w:ascii="Calibri" w:eastAsia="Calibri" w:hAnsi="Calibri" w:cs="Arial"/>
          <w:sz w:val="18"/>
        </w:rPr>
        <w:t>Subprocessors</w:t>
      </w:r>
      <w:proofErr w:type="spellEnd"/>
      <w:r w:rsidR="00844593" w:rsidRPr="003E30F9">
        <w:rPr>
          <w:rFonts w:ascii="Calibri" w:eastAsia="Calibri" w:hAnsi="Calibri" w:cs="Arial"/>
          <w:sz w:val="18"/>
        </w:rPr>
        <w:t>.</w:t>
      </w:r>
      <w:r w:rsidR="00AF08C6" w:rsidRPr="003E30F9">
        <w:t xml:space="preserve"> </w:t>
      </w:r>
      <w:r w:rsidR="00844593" w:rsidRPr="003E30F9">
        <w:rPr>
          <w:rFonts w:ascii="Calibri" w:hAnsi="Calibri"/>
          <w:b/>
          <w:sz w:val="18"/>
        </w:rPr>
        <w:t>The above authorizations will constitute Customer’s pr</w:t>
      </w:r>
      <w:r w:rsidR="00844593" w:rsidRPr="00586E9D">
        <w:rPr>
          <w:rFonts w:ascii="Calibri" w:hAnsi="Calibri"/>
          <w:b/>
          <w:sz w:val="18"/>
        </w:rPr>
        <w:t xml:space="preserve">ior written consent to the subcontracting by </w:t>
      </w:r>
      <w:r w:rsidR="00B62E43" w:rsidRPr="00586E9D">
        <w:rPr>
          <w:rFonts w:ascii="Calibri" w:hAnsi="Calibri"/>
          <w:b/>
          <w:sz w:val="18"/>
        </w:rPr>
        <w:t>21Vianet</w:t>
      </w:r>
      <w:r w:rsidR="00844593" w:rsidRPr="00586E9D">
        <w:rPr>
          <w:rFonts w:ascii="Calibri" w:hAnsi="Calibri"/>
          <w:b/>
          <w:sz w:val="18"/>
        </w:rPr>
        <w:t xml:space="preserve"> of the processing of Customer Data and Personal Data if such consent is required under the Standard Contractual Clauses</w:t>
      </w:r>
      <w:r w:rsidR="00312BFA">
        <w:rPr>
          <w:rFonts w:ascii="Microsoft YaHei" w:eastAsia="Microsoft YaHei" w:hAnsi="Microsoft YaHei" w:cs="Microsoft YaHei"/>
          <w:b/>
          <w:sz w:val="18"/>
          <w:lang w:eastAsia="zh-CN"/>
        </w:rPr>
        <w:t>,</w:t>
      </w:r>
      <w:r w:rsidR="00312BFA" w:rsidRPr="00586E9D">
        <w:rPr>
          <w:rFonts w:ascii="Microsoft YaHei" w:hAnsi="Microsoft YaHei"/>
          <w:b/>
          <w:sz w:val="18"/>
        </w:rPr>
        <w:t xml:space="preserve"> </w:t>
      </w:r>
      <w:r w:rsidR="00844593" w:rsidRPr="00586E9D">
        <w:rPr>
          <w:rFonts w:ascii="Calibri" w:hAnsi="Calibri"/>
          <w:b/>
          <w:sz w:val="18"/>
        </w:rPr>
        <w:t>the GDPR Terms</w:t>
      </w:r>
      <w:r w:rsidR="00312BFA">
        <w:rPr>
          <w:rFonts w:ascii="Calibri" w:eastAsia="Calibri" w:hAnsi="Calibri" w:cs="Arial"/>
          <w:b/>
          <w:sz w:val="18"/>
        </w:rPr>
        <w:t xml:space="preserve"> or the PIPL</w:t>
      </w:r>
      <w:r w:rsidR="00844593" w:rsidRPr="00312BFA">
        <w:rPr>
          <w:rFonts w:ascii="Calibri" w:eastAsia="Calibri" w:hAnsi="Calibri" w:cs="Arial"/>
          <w:b/>
          <w:sz w:val="18"/>
        </w:rPr>
        <w:t xml:space="preserve">. </w:t>
      </w:r>
      <w:r w:rsidR="00411FB8" w:rsidRPr="00DE3E7C">
        <w:rPr>
          <w:rFonts w:ascii="Calibri" w:eastAsia="Calibri" w:hAnsi="Calibri" w:cs="Arial"/>
          <w:b/>
          <w:bCs/>
          <w:sz w:val="18"/>
        </w:rPr>
        <w:t xml:space="preserve"> </w:t>
      </w:r>
      <w:r w:rsidR="001D7E45" w:rsidRPr="00DE3E7C">
        <w:rPr>
          <w:rFonts w:ascii="Calibri" w:eastAsia="Calibri" w:hAnsi="Calibri" w:cs="Arial"/>
          <w:b/>
          <w:bCs/>
          <w:sz w:val="18"/>
        </w:rPr>
        <w:t xml:space="preserve"> </w:t>
      </w:r>
    </w:p>
    <w:bookmarkEnd w:id="162"/>
    <w:p w14:paraId="20315047" w14:textId="1C450F8E" w:rsidR="00844593" w:rsidRPr="00C17881" w:rsidRDefault="00104896"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21Vianet</w:t>
      </w:r>
      <w:r w:rsidR="00844593" w:rsidRPr="00C17881">
        <w:rPr>
          <w:rFonts w:ascii="Calibri" w:eastAsia="Calibri" w:hAnsi="Calibri" w:cs="Arial"/>
          <w:sz w:val="18"/>
        </w:rPr>
        <w:t xml:space="preserve"> is responsible for its </w:t>
      </w:r>
      <w:proofErr w:type="spellStart"/>
      <w:r w:rsidR="00844593" w:rsidRPr="00C17881">
        <w:rPr>
          <w:rFonts w:ascii="Calibri" w:eastAsia="Calibri" w:hAnsi="Calibri" w:cs="Arial"/>
          <w:sz w:val="18"/>
        </w:rPr>
        <w:t>Subprocessors</w:t>
      </w:r>
      <w:proofErr w:type="spellEnd"/>
      <w:r w:rsidR="00844593" w:rsidRPr="00C17881">
        <w:rPr>
          <w:rFonts w:ascii="Calibri" w:eastAsia="Calibri" w:hAnsi="Calibri" w:cs="Arial"/>
          <w:sz w:val="18"/>
        </w:rPr>
        <w:t xml:space="preserve">’ compliance with </w:t>
      </w:r>
      <w:r w:rsidR="00FF2B3E" w:rsidRPr="00C17881">
        <w:rPr>
          <w:rFonts w:ascii="Calibri" w:eastAsia="Calibri" w:hAnsi="Calibri" w:cs="Arial"/>
          <w:sz w:val="18"/>
        </w:rPr>
        <w:t>21Vianet</w:t>
      </w:r>
      <w:r w:rsidR="00844593" w:rsidRPr="00C17881">
        <w:rPr>
          <w:rFonts w:ascii="Calibri" w:eastAsia="Calibri" w:hAnsi="Calibri" w:cs="Arial"/>
          <w:sz w:val="18"/>
        </w:rPr>
        <w:t xml:space="preserve">’s obligations in this DPA. </w:t>
      </w:r>
      <w:r w:rsidR="009E57E0" w:rsidRPr="00C17881">
        <w:rPr>
          <w:rFonts w:ascii="Calibri" w:eastAsia="Calibri" w:hAnsi="Calibri" w:cs="Arial"/>
          <w:sz w:val="18"/>
        </w:rPr>
        <w:t>21Vianet</w:t>
      </w:r>
      <w:r w:rsidR="00844593" w:rsidRPr="00C17881">
        <w:rPr>
          <w:rFonts w:ascii="Calibri" w:eastAsia="Calibri" w:hAnsi="Calibri" w:cs="Arial"/>
          <w:sz w:val="18"/>
        </w:rPr>
        <w:t xml:space="preserve"> makes available information about </w:t>
      </w:r>
      <w:proofErr w:type="spellStart"/>
      <w:r w:rsidR="00844593" w:rsidRPr="00C17881">
        <w:rPr>
          <w:rFonts w:ascii="Calibri" w:eastAsia="Calibri" w:hAnsi="Calibri" w:cs="Arial"/>
          <w:sz w:val="18"/>
        </w:rPr>
        <w:t>Subprocessors</w:t>
      </w:r>
      <w:proofErr w:type="spellEnd"/>
      <w:r w:rsidR="00844593" w:rsidRPr="00C17881">
        <w:rPr>
          <w:rFonts w:ascii="Calibri" w:eastAsia="Calibri" w:hAnsi="Calibri" w:cs="Arial"/>
          <w:sz w:val="18"/>
        </w:rPr>
        <w:t xml:space="preserve"> on a </w:t>
      </w:r>
      <w:r w:rsidR="00B806C3" w:rsidRPr="00C17881">
        <w:rPr>
          <w:rFonts w:ascii="Calibri" w:eastAsia="Calibri" w:hAnsi="Calibri" w:cs="Arial"/>
          <w:sz w:val="18"/>
        </w:rPr>
        <w:t>21Vianet</w:t>
      </w:r>
      <w:r w:rsidR="00844593" w:rsidRPr="00C17881">
        <w:rPr>
          <w:rFonts w:ascii="Calibri" w:eastAsia="Calibri" w:hAnsi="Calibri" w:cs="Arial"/>
          <w:sz w:val="18"/>
        </w:rPr>
        <w:t xml:space="preserve"> website. When engaging any </w:t>
      </w:r>
      <w:proofErr w:type="spellStart"/>
      <w:r w:rsidR="00844593" w:rsidRPr="00C17881">
        <w:rPr>
          <w:rFonts w:ascii="Calibri" w:eastAsia="Calibri" w:hAnsi="Calibri" w:cs="Arial"/>
          <w:sz w:val="18"/>
        </w:rPr>
        <w:t>Subprocessor</w:t>
      </w:r>
      <w:proofErr w:type="spellEnd"/>
      <w:r w:rsidR="00844593" w:rsidRPr="00C17881">
        <w:rPr>
          <w:rFonts w:ascii="Calibri" w:eastAsia="Calibri" w:hAnsi="Calibri" w:cs="Arial"/>
          <w:sz w:val="18"/>
        </w:rPr>
        <w:t xml:space="preserve">, </w:t>
      </w:r>
      <w:r w:rsidR="00A72773" w:rsidRPr="00C17881">
        <w:rPr>
          <w:rFonts w:ascii="Calibri" w:eastAsia="Calibri" w:hAnsi="Calibri" w:cs="Arial"/>
          <w:sz w:val="18"/>
        </w:rPr>
        <w:t>21Vianet</w:t>
      </w:r>
      <w:r w:rsidR="00844593" w:rsidRPr="00C17881">
        <w:rPr>
          <w:rFonts w:ascii="Calibri" w:eastAsia="Calibri" w:hAnsi="Calibri" w:cs="Arial"/>
          <w:sz w:val="18"/>
        </w:rPr>
        <w:t xml:space="preserve"> will ensure via a written contract that the </w:t>
      </w:r>
      <w:proofErr w:type="spellStart"/>
      <w:r w:rsidR="00844593" w:rsidRPr="00C17881">
        <w:rPr>
          <w:rFonts w:ascii="Calibri" w:eastAsia="Calibri" w:hAnsi="Calibri" w:cs="Arial"/>
          <w:sz w:val="18"/>
        </w:rPr>
        <w:t>Subprocessor</w:t>
      </w:r>
      <w:proofErr w:type="spellEnd"/>
      <w:r w:rsidR="00844593" w:rsidRPr="00C17881">
        <w:rPr>
          <w:rFonts w:ascii="Calibri" w:eastAsia="Calibri" w:hAnsi="Calibri" w:cs="Arial"/>
          <w:sz w:val="18"/>
        </w:rPr>
        <w:t xml:space="preserve"> may access and use Customer Data or Personal Data only to deliver the services </w:t>
      </w:r>
      <w:r w:rsidR="00A72773" w:rsidRPr="00C17881">
        <w:rPr>
          <w:rFonts w:ascii="Calibri" w:eastAsia="Calibri" w:hAnsi="Calibri" w:cs="Arial"/>
          <w:sz w:val="18"/>
        </w:rPr>
        <w:t>21Vianet</w:t>
      </w:r>
      <w:r w:rsidR="00844593" w:rsidRPr="00C17881">
        <w:rPr>
          <w:rFonts w:ascii="Calibri" w:eastAsia="Calibri" w:hAnsi="Calibri" w:cs="Arial"/>
          <w:sz w:val="18"/>
        </w:rPr>
        <w:t xml:space="preserve"> has retained them to provide and is prohibited from using Customer Data or Personal Data for any other purpose. </w:t>
      </w:r>
      <w:r w:rsidR="00A72773" w:rsidRPr="00C17881">
        <w:rPr>
          <w:rFonts w:ascii="Calibri" w:eastAsia="Calibri" w:hAnsi="Calibri" w:cs="Arial"/>
          <w:sz w:val="18"/>
        </w:rPr>
        <w:t>21Vianet</w:t>
      </w:r>
      <w:r w:rsidR="00844593" w:rsidRPr="00C17881">
        <w:rPr>
          <w:rFonts w:ascii="Calibri" w:eastAsia="Calibri" w:hAnsi="Calibri" w:cs="Arial"/>
          <w:sz w:val="18"/>
        </w:rPr>
        <w:t xml:space="preserve"> will ensure that </w:t>
      </w:r>
      <w:proofErr w:type="spellStart"/>
      <w:r w:rsidR="00844593" w:rsidRPr="00C17881">
        <w:rPr>
          <w:rFonts w:ascii="Calibri" w:eastAsia="Calibri" w:hAnsi="Calibri" w:cs="Arial"/>
          <w:sz w:val="18"/>
        </w:rPr>
        <w:t>Subprocessors</w:t>
      </w:r>
      <w:proofErr w:type="spellEnd"/>
      <w:r w:rsidR="00844593" w:rsidRPr="00C17881">
        <w:rPr>
          <w:rFonts w:ascii="Calibri" w:eastAsia="Calibri" w:hAnsi="Calibri" w:cs="Arial"/>
          <w:sz w:val="18"/>
        </w:rPr>
        <w:t xml:space="preserve"> are bound by written agreements that require them to provide at least the level of data protection required of </w:t>
      </w:r>
      <w:r w:rsidR="00A72773" w:rsidRPr="00C17881">
        <w:rPr>
          <w:rFonts w:ascii="Calibri" w:eastAsia="Calibri" w:hAnsi="Calibri" w:cs="Arial"/>
          <w:sz w:val="18"/>
        </w:rPr>
        <w:t>21Vianet</w:t>
      </w:r>
      <w:r w:rsidR="00844593" w:rsidRPr="00C17881">
        <w:rPr>
          <w:rFonts w:ascii="Calibri" w:eastAsia="Calibri" w:hAnsi="Calibri" w:cs="Arial"/>
          <w:sz w:val="18"/>
        </w:rPr>
        <w:t xml:space="preserve"> by the DPA, </w:t>
      </w:r>
      <w:r w:rsidR="00844593" w:rsidRPr="00C17881">
        <w:rPr>
          <w:rFonts w:ascii="Calibri" w:hAnsi="Calibri"/>
          <w:sz w:val="18"/>
        </w:rPr>
        <w:t xml:space="preserve">including the limitations on disclosure of Processed Data. </w:t>
      </w:r>
      <w:r w:rsidR="0091017E" w:rsidRPr="00C65B58">
        <w:rPr>
          <w:rFonts w:ascii="Calibri" w:eastAsia="Calibri" w:hAnsi="Calibri" w:cs="Arial"/>
          <w:sz w:val="18"/>
        </w:rPr>
        <w:t>21Vianet</w:t>
      </w:r>
      <w:r w:rsidR="00844593" w:rsidRPr="00C17881">
        <w:rPr>
          <w:rFonts w:ascii="Calibri" w:hAnsi="Calibri"/>
          <w:sz w:val="18"/>
        </w:rPr>
        <w:t xml:space="preserve"> agrees to oversee the </w:t>
      </w:r>
      <w:proofErr w:type="spellStart"/>
      <w:r w:rsidR="00844593" w:rsidRPr="00C17881">
        <w:rPr>
          <w:rFonts w:ascii="Calibri" w:hAnsi="Calibri"/>
          <w:sz w:val="18"/>
        </w:rPr>
        <w:t>Subprocessors</w:t>
      </w:r>
      <w:proofErr w:type="spellEnd"/>
      <w:r w:rsidR="00844593" w:rsidRPr="00C17881">
        <w:rPr>
          <w:rFonts w:ascii="Calibri" w:hAnsi="Calibri"/>
          <w:sz w:val="18"/>
        </w:rPr>
        <w:t xml:space="preserve"> to ensure that these contractual obligations are met.</w:t>
      </w:r>
    </w:p>
    <w:p w14:paraId="1EE16D91" w14:textId="5C95DA7A" w:rsidR="00844593" w:rsidRPr="00C17881" w:rsidRDefault="00844593" w:rsidP="00844593">
      <w:pPr>
        <w:tabs>
          <w:tab w:val="left" w:pos="158"/>
        </w:tabs>
        <w:spacing w:after="120" w:line="240" w:lineRule="auto"/>
        <w:rPr>
          <w:rFonts w:ascii="Calibri" w:eastAsia="Calibri" w:hAnsi="Calibri" w:cs="Arial"/>
          <w:sz w:val="18"/>
        </w:rPr>
      </w:pPr>
      <w:r w:rsidRPr="00BE78EF">
        <w:rPr>
          <w:rFonts w:ascii="Calibri" w:eastAsia="Calibri" w:hAnsi="Calibri" w:cs="Arial"/>
          <w:sz w:val="18"/>
        </w:rPr>
        <w:t>From time to time,</w:t>
      </w:r>
      <w:r w:rsidR="004C1ECD" w:rsidRPr="00BE78EF">
        <w:rPr>
          <w:rFonts w:ascii="Calibri" w:eastAsia="Calibri" w:hAnsi="Calibri" w:cs="Arial"/>
          <w:sz w:val="18"/>
        </w:rPr>
        <w:t xml:space="preserve"> 21Vianet</w:t>
      </w:r>
      <w:r w:rsidRPr="00BE78EF">
        <w:rPr>
          <w:rFonts w:ascii="Calibri" w:eastAsia="Calibri" w:hAnsi="Calibri" w:cs="Arial"/>
          <w:sz w:val="18"/>
        </w:rPr>
        <w:t xml:space="preserve"> may engage new </w:t>
      </w:r>
      <w:proofErr w:type="spellStart"/>
      <w:r w:rsidRPr="00BE78EF">
        <w:rPr>
          <w:rFonts w:ascii="Calibri" w:eastAsia="Calibri" w:hAnsi="Calibri" w:cs="Arial"/>
          <w:sz w:val="18"/>
        </w:rPr>
        <w:t>Subprocessors</w:t>
      </w:r>
      <w:proofErr w:type="spellEnd"/>
      <w:r w:rsidRPr="00BE78EF">
        <w:rPr>
          <w:rFonts w:ascii="Calibri" w:eastAsia="Calibri" w:hAnsi="Calibri" w:cs="Arial"/>
          <w:sz w:val="18"/>
        </w:rPr>
        <w:t xml:space="preserve">. </w:t>
      </w:r>
      <w:r w:rsidR="000D25BA" w:rsidRPr="00BE78EF">
        <w:rPr>
          <w:rFonts w:ascii="Calibri" w:eastAsia="Calibri" w:hAnsi="Calibri" w:cs="Arial"/>
          <w:sz w:val="18"/>
        </w:rPr>
        <w:t xml:space="preserve">21Vianet will give Customer notice (by updating the website and provide Customer with a mechanism to obtain notice of that update) of any new </w:t>
      </w:r>
      <w:proofErr w:type="spellStart"/>
      <w:r w:rsidR="000D25BA" w:rsidRPr="00BE78EF">
        <w:rPr>
          <w:rFonts w:ascii="Calibri" w:eastAsia="Calibri" w:hAnsi="Calibri" w:cs="Arial"/>
          <w:sz w:val="18"/>
        </w:rPr>
        <w:t>Subprocessor</w:t>
      </w:r>
      <w:proofErr w:type="spellEnd"/>
      <w:r w:rsidR="000D25BA" w:rsidRPr="00BE78EF">
        <w:rPr>
          <w:rFonts w:ascii="Calibri" w:eastAsia="Calibri" w:hAnsi="Calibri" w:cs="Arial"/>
          <w:sz w:val="18"/>
        </w:rPr>
        <w:t xml:space="preserve"> at least 14-days in advance of providing that </w:t>
      </w:r>
      <w:proofErr w:type="spellStart"/>
      <w:r w:rsidR="000D25BA" w:rsidRPr="00BE78EF">
        <w:rPr>
          <w:rFonts w:ascii="Calibri" w:eastAsia="Calibri" w:hAnsi="Calibri" w:cs="Arial"/>
          <w:sz w:val="18"/>
        </w:rPr>
        <w:t>Subprocessor</w:t>
      </w:r>
      <w:proofErr w:type="spellEnd"/>
      <w:r w:rsidR="000D25BA" w:rsidRPr="00BE78EF">
        <w:rPr>
          <w:rFonts w:ascii="Calibri" w:eastAsia="Calibri" w:hAnsi="Calibri" w:cs="Arial"/>
          <w:sz w:val="18"/>
        </w:rPr>
        <w:t xml:space="preserve"> with access to Customer Data or Personal Data. However, with respect to Core Online Services, 21Vianet will give Customer notice (by updating the website and provide Customer with a mechanism to obtain notice of that update) of any new </w:t>
      </w:r>
      <w:proofErr w:type="spellStart"/>
      <w:r w:rsidR="000D25BA" w:rsidRPr="00BE78EF">
        <w:rPr>
          <w:rFonts w:ascii="Calibri" w:eastAsia="Calibri" w:hAnsi="Calibri" w:cs="Arial"/>
          <w:sz w:val="18"/>
        </w:rPr>
        <w:t>Subprocessor</w:t>
      </w:r>
      <w:proofErr w:type="spellEnd"/>
      <w:r w:rsidR="000D25BA" w:rsidRPr="00BE78EF">
        <w:rPr>
          <w:rFonts w:ascii="Calibri" w:eastAsia="Calibri" w:hAnsi="Calibri" w:cs="Arial"/>
          <w:sz w:val="18"/>
        </w:rPr>
        <w:t xml:space="preserve"> at least 6-months in advance of providing that </w:t>
      </w:r>
      <w:proofErr w:type="spellStart"/>
      <w:r w:rsidR="000D25BA" w:rsidRPr="00BE78EF">
        <w:rPr>
          <w:rFonts w:ascii="Calibri" w:eastAsia="Calibri" w:hAnsi="Calibri" w:cs="Arial"/>
          <w:sz w:val="18"/>
        </w:rPr>
        <w:lastRenderedPageBreak/>
        <w:t>Subprocessor</w:t>
      </w:r>
      <w:proofErr w:type="spellEnd"/>
      <w:r w:rsidR="000D25BA" w:rsidRPr="00BE78EF">
        <w:rPr>
          <w:rFonts w:ascii="Calibri" w:eastAsia="Calibri" w:hAnsi="Calibri" w:cs="Arial"/>
          <w:sz w:val="18"/>
        </w:rPr>
        <w:t xml:space="preserve"> with access to Customer Data. </w:t>
      </w:r>
      <w:r w:rsidRPr="00BE78EF">
        <w:rPr>
          <w:rFonts w:ascii="Calibri" w:eastAsia="Calibri" w:hAnsi="Calibri" w:cs="Arial"/>
          <w:sz w:val="18"/>
        </w:rPr>
        <w:t xml:space="preserve">If </w:t>
      </w:r>
      <w:r w:rsidR="006B719F" w:rsidRPr="00BE78EF">
        <w:rPr>
          <w:rFonts w:ascii="Calibri" w:eastAsia="Calibri" w:hAnsi="Calibri" w:cs="Arial"/>
          <w:sz w:val="18"/>
        </w:rPr>
        <w:t>21</w:t>
      </w:r>
      <w:r w:rsidR="006B719F" w:rsidRPr="00BE78EF">
        <w:rPr>
          <w:rFonts w:ascii="Calibri" w:eastAsia="Calibri" w:hAnsi="Calibri" w:cs="Arial" w:hint="eastAsia"/>
          <w:sz w:val="18"/>
          <w:lang w:eastAsia="zh-CN"/>
        </w:rPr>
        <w:t>Vianet</w:t>
      </w:r>
      <w:r w:rsidR="006B719F" w:rsidRPr="00BE78EF">
        <w:rPr>
          <w:rFonts w:ascii="Calibri" w:hAnsi="Calibri"/>
          <w:sz w:val="18"/>
        </w:rPr>
        <w:t xml:space="preserve"> </w:t>
      </w:r>
      <w:r w:rsidRPr="00BE78EF">
        <w:rPr>
          <w:rFonts w:ascii="Calibri" w:hAnsi="Calibri"/>
          <w:sz w:val="18"/>
        </w:rPr>
        <w:t xml:space="preserve">engages a new </w:t>
      </w:r>
      <w:proofErr w:type="spellStart"/>
      <w:r w:rsidRPr="00BE78EF">
        <w:rPr>
          <w:rFonts w:ascii="Calibri" w:hAnsi="Calibri"/>
          <w:sz w:val="18"/>
        </w:rPr>
        <w:t>Subprocessor</w:t>
      </w:r>
      <w:proofErr w:type="spellEnd"/>
      <w:r w:rsidRPr="00BE78EF">
        <w:rPr>
          <w:rFonts w:ascii="Calibri" w:hAnsi="Calibri"/>
          <w:sz w:val="18"/>
        </w:rPr>
        <w:t xml:space="preserve"> for a new Online Service</w:t>
      </w:r>
      <w:r w:rsidR="00066B7E">
        <w:rPr>
          <w:rFonts w:ascii="Calibri" w:hAnsi="Calibri"/>
          <w:sz w:val="18"/>
        </w:rPr>
        <w:t xml:space="preserve"> that processes Customer Data or Personal Data</w:t>
      </w:r>
      <w:r w:rsidRPr="00BE78EF">
        <w:rPr>
          <w:rFonts w:ascii="Calibri" w:hAnsi="Calibri"/>
          <w:sz w:val="18"/>
        </w:rPr>
        <w:t xml:space="preserve">, </w:t>
      </w:r>
      <w:r w:rsidR="006B719F" w:rsidRPr="00BE78EF">
        <w:rPr>
          <w:rFonts w:ascii="Calibri" w:eastAsia="Calibri" w:hAnsi="Calibri" w:cs="Arial"/>
          <w:sz w:val="18"/>
        </w:rPr>
        <w:t>21Vianet</w:t>
      </w:r>
      <w:r w:rsidRPr="00BE78EF">
        <w:rPr>
          <w:rFonts w:ascii="Calibri" w:hAnsi="Calibri"/>
          <w:sz w:val="18"/>
        </w:rPr>
        <w:t xml:space="preserve"> will give Customer notice prior to availability of that Online Service.</w:t>
      </w:r>
    </w:p>
    <w:p w14:paraId="493508E0" w14:textId="00E52C9D" w:rsidR="00844593" w:rsidRPr="00C17881" w:rsidRDefault="00844593" w:rsidP="00844593">
      <w:pPr>
        <w:tabs>
          <w:tab w:val="left" w:pos="158"/>
        </w:tabs>
        <w:spacing w:after="120" w:line="240" w:lineRule="auto"/>
        <w:rPr>
          <w:rFonts w:ascii="Calibri" w:eastAsia="Calibri" w:hAnsi="Calibri" w:cs="Arial"/>
          <w:sz w:val="18"/>
        </w:rPr>
      </w:pPr>
      <w:r w:rsidRPr="00C65B58">
        <w:rPr>
          <w:rFonts w:ascii="Calibri" w:eastAsia="Calibri" w:hAnsi="Calibri" w:cs="Arial"/>
          <w:sz w:val="18"/>
        </w:rPr>
        <w:t xml:space="preserve">If Customer does not approve of a new </w:t>
      </w:r>
      <w:proofErr w:type="spellStart"/>
      <w:r w:rsidRPr="00C65B58">
        <w:rPr>
          <w:rFonts w:ascii="Calibri" w:eastAsia="Calibri" w:hAnsi="Calibri" w:cs="Arial"/>
          <w:sz w:val="18"/>
        </w:rPr>
        <w:t>Subprocessor</w:t>
      </w:r>
      <w:proofErr w:type="spellEnd"/>
      <w:r w:rsidRPr="00C65B58">
        <w:rPr>
          <w:rFonts w:ascii="Calibri" w:eastAsia="Calibri" w:hAnsi="Calibri" w:cs="Arial"/>
          <w:sz w:val="18"/>
        </w:rPr>
        <w:t>, then Customer may terminate any subscription for the affected Online Service without penalty by providing, before the end of the re</w:t>
      </w:r>
      <w:r w:rsidRPr="00C17881">
        <w:rPr>
          <w:rFonts w:ascii="Calibri" w:eastAsia="Calibri" w:hAnsi="Calibri" w:cs="Arial"/>
          <w:sz w:val="18"/>
        </w:rPr>
        <w:t>levant notice period, written notice of termination</w:t>
      </w:r>
      <w:r w:rsidR="00E036FD" w:rsidRPr="00C17881">
        <w:rPr>
          <w:rFonts w:ascii="Calibri" w:eastAsia="Calibri" w:hAnsi="Calibri" w:cs="Arial"/>
          <w:sz w:val="18"/>
        </w:rPr>
        <w:t xml:space="preserve"> that includes an explanation of the grounds for non-approval. </w:t>
      </w:r>
      <w:r w:rsidRPr="00C17881">
        <w:rPr>
          <w:rFonts w:ascii="Calibri" w:eastAsia="Calibri" w:hAnsi="Calibri" w:cs="Arial"/>
          <w:sz w:val="18"/>
        </w:rPr>
        <w:t xml:space="preserve">If the affected Online Service is part of a suite (or similar single purchase of services), then any termination will apply to the entire suite. After termination, </w:t>
      </w:r>
      <w:r w:rsidR="00137FC1" w:rsidRPr="00C17881">
        <w:rPr>
          <w:rFonts w:ascii="Calibri" w:eastAsia="Calibri" w:hAnsi="Calibri" w:cs="Arial"/>
          <w:sz w:val="18"/>
        </w:rPr>
        <w:t>21</w:t>
      </w:r>
      <w:r w:rsidR="00137FC1" w:rsidRPr="00C17881">
        <w:rPr>
          <w:rFonts w:ascii="Calibri" w:eastAsia="Calibri" w:hAnsi="Calibri" w:cs="Arial"/>
          <w:sz w:val="18"/>
          <w:lang w:eastAsia="zh-CN"/>
        </w:rPr>
        <w:t xml:space="preserve">Vianet </w:t>
      </w:r>
      <w:r w:rsidRPr="00C17881">
        <w:rPr>
          <w:rFonts w:ascii="Calibri" w:eastAsia="Calibri" w:hAnsi="Calibri" w:cs="Arial"/>
          <w:sz w:val="18"/>
        </w:rPr>
        <w:t>will remove payment obligations for any subscriptions for the terminated Online Service from subsequent invoices to Customer or its reseller.</w:t>
      </w:r>
    </w:p>
    <w:p w14:paraId="746DA8A2" w14:textId="56CFF924" w:rsidR="003903E4" w:rsidRPr="003E30F9" w:rsidRDefault="003903E4" w:rsidP="003903E4">
      <w:pPr>
        <w:pStyle w:val="Heading2"/>
        <w:spacing w:after="40"/>
        <w:rPr>
          <w:rFonts w:ascii="Calibri" w:eastAsia="Calibri" w:hAnsi="Calibri" w:cs="Arial"/>
          <w:b/>
          <w:color w:val="00188F"/>
          <w:sz w:val="18"/>
        </w:rPr>
      </w:pPr>
      <w:bookmarkStart w:id="163" w:name="_Toc92899364"/>
      <w:bookmarkStart w:id="164" w:name="_Toc42764849"/>
      <w:bookmarkStart w:id="165" w:name="_Toc44323943"/>
      <w:bookmarkStart w:id="166" w:name="_Hlk44323010"/>
      <w:bookmarkStart w:id="167" w:name="_Toc8395021"/>
      <w:bookmarkStart w:id="168" w:name="_Toc6563810"/>
      <w:bookmarkStart w:id="169" w:name="_Toc21617029"/>
      <w:bookmarkStart w:id="170" w:name="_Toc26972864"/>
      <w:r w:rsidRPr="003E30F9">
        <w:rPr>
          <w:rFonts w:ascii="Calibri" w:eastAsia="Calibri" w:hAnsi="Calibri" w:cs="Arial" w:hint="eastAsia"/>
          <w:b/>
          <w:color w:val="00188F"/>
          <w:sz w:val="18"/>
          <w:lang w:eastAsia="zh-CN"/>
        </w:rPr>
        <w:t>Sen</w:t>
      </w:r>
      <w:r w:rsidRPr="003E30F9">
        <w:rPr>
          <w:rFonts w:ascii="Calibri" w:eastAsia="Calibri" w:hAnsi="Calibri" w:cs="Arial"/>
          <w:b/>
          <w:color w:val="00188F"/>
          <w:sz w:val="18"/>
          <w:lang w:eastAsia="zh-CN"/>
        </w:rPr>
        <w:t>sitive Personal</w:t>
      </w:r>
      <w:r w:rsidR="00B92ACC" w:rsidRPr="003E30F9">
        <w:rPr>
          <w:rFonts w:ascii="Calibri" w:eastAsia="Calibri" w:hAnsi="Calibri" w:cs="Arial"/>
          <w:b/>
          <w:color w:val="00188F"/>
          <w:sz w:val="18"/>
          <w:lang w:eastAsia="zh-CN"/>
        </w:rPr>
        <w:t xml:space="preserve"> Data</w:t>
      </w:r>
      <w:bookmarkEnd w:id="163"/>
    </w:p>
    <w:p w14:paraId="3353AB27" w14:textId="062760E4" w:rsidR="003903E4" w:rsidRPr="00586E9D" w:rsidRDefault="00B92ACC" w:rsidP="00360ED9">
      <w:pPr>
        <w:spacing w:after="120" w:line="240" w:lineRule="auto"/>
        <w:rPr>
          <w:rFonts w:ascii="Calibri" w:hAnsi="Calibri"/>
          <w:b/>
          <w:color w:val="00188F"/>
          <w:sz w:val="18"/>
        </w:rPr>
      </w:pPr>
      <w:r w:rsidRPr="003E30F9">
        <w:rPr>
          <w:rFonts w:ascii="Calibri" w:eastAsia="Calibri" w:hAnsi="Calibri" w:cs="Arial"/>
          <w:sz w:val="18"/>
          <w:lang w:eastAsia="zh-CN"/>
        </w:rPr>
        <w:t>“</w:t>
      </w:r>
      <w:r w:rsidRPr="003E30F9">
        <w:rPr>
          <w:rFonts w:ascii="Calibri" w:eastAsia="Calibri" w:hAnsi="Calibri" w:cs="Arial" w:hint="eastAsia"/>
          <w:sz w:val="18"/>
          <w:lang w:eastAsia="zh-CN"/>
        </w:rPr>
        <w:t>S</w:t>
      </w:r>
      <w:r w:rsidRPr="003E30F9">
        <w:rPr>
          <w:rFonts w:ascii="Calibri" w:eastAsia="Calibri" w:hAnsi="Calibri" w:cs="Arial"/>
          <w:sz w:val="18"/>
          <w:lang w:eastAsia="zh-CN"/>
        </w:rPr>
        <w:t xml:space="preserve">ensitive Personal Data”, also known as “Sensitive Personal Information”, which will have the meaning </w:t>
      </w:r>
      <w:r w:rsidRPr="003E30F9">
        <w:rPr>
          <w:rFonts w:ascii="Calibri" w:eastAsia="Calibri" w:hAnsi="Calibri" w:cs="Arial"/>
          <w:sz w:val="18"/>
        </w:rPr>
        <w:t>set forth in Article 28 of the PIPL and, if applicable, equivalent terms in other Data Protection Requirements.</w:t>
      </w:r>
      <w:r w:rsidR="00D86708" w:rsidRPr="003E30F9">
        <w:rPr>
          <w:rFonts w:ascii="Calibri" w:eastAsia="Calibri" w:hAnsi="Calibri" w:cs="Arial"/>
          <w:sz w:val="18"/>
        </w:rPr>
        <w:t xml:space="preserve"> For clarify, Sensitive Personal Data</w:t>
      </w:r>
      <w:r w:rsidR="005C6D93" w:rsidRPr="003E30F9">
        <w:rPr>
          <w:rFonts w:ascii="Calibri" w:eastAsia="Calibri" w:hAnsi="Calibri" w:cs="Arial"/>
          <w:sz w:val="18"/>
        </w:rPr>
        <w:t xml:space="preserve"> may</w:t>
      </w:r>
      <w:r w:rsidR="00D86708" w:rsidRPr="003E30F9">
        <w:rPr>
          <w:rFonts w:ascii="Calibri" w:eastAsia="Calibri" w:hAnsi="Calibri" w:cs="Arial"/>
          <w:sz w:val="18"/>
        </w:rPr>
        <w:t xml:space="preserve"> include, without limitation the </w:t>
      </w:r>
      <w:r w:rsidR="00EB740A" w:rsidRPr="003E30F9">
        <w:rPr>
          <w:rFonts w:ascii="Calibri" w:eastAsia="Calibri" w:hAnsi="Calibri" w:cs="Arial"/>
          <w:sz w:val="18"/>
        </w:rPr>
        <w:t>“</w:t>
      </w:r>
      <w:r w:rsidR="00D86708" w:rsidRPr="003E30F9">
        <w:rPr>
          <w:rFonts w:ascii="Calibri" w:eastAsia="Calibri" w:hAnsi="Calibri" w:cs="Arial"/>
          <w:sz w:val="18"/>
        </w:rPr>
        <w:t>Biometric Data</w:t>
      </w:r>
      <w:r w:rsidR="00EB740A" w:rsidRPr="003E30F9">
        <w:rPr>
          <w:rFonts w:ascii="Calibri" w:eastAsia="Calibri" w:hAnsi="Calibri" w:cs="Arial"/>
          <w:sz w:val="18"/>
        </w:rPr>
        <w:t>”</w:t>
      </w:r>
      <w:r w:rsidR="001318CB" w:rsidRPr="003E30F9">
        <w:rPr>
          <w:rFonts w:ascii="Calibri" w:eastAsia="Calibri" w:hAnsi="Calibri" w:cs="Arial"/>
          <w:sz w:val="18"/>
        </w:rPr>
        <w:t xml:space="preserve"> as set fo</w:t>
      </w:r>
      <w:r w:rsidR="00A8639D" w:rsidRPr="003E30F9">
        <w:rPr>
          <w:rFonts w:ascii="Calibri" w:eastAsia="Calibri" w:hAnsi="Calibri" w:cs="Arial"/>
          <w:sz w:val="18"/>
        </w:rPr>
        <w:t>r</w:t>
      </w:r>
      <w:r w:rsidR="001318CB" w:rsidRPr="003E30F9">
        <w:rPr>
          <w:rFonts w:ascii="Calibri" w:eastAsia="Calibri" w:hAnsi="Calibri" w:cs="Arial"/>
          <w:sz w:val="18"/>
        </w:rPr>
        <w:t>th</w:t>
      </w:r>
      <w:r w:rsidR="00D86708" w:rsidRPr="003E30F9">
        <w:rPr>
          <w:rFonts w:ascii="Calibri" w:eastAsia="Calibri" w:hAnsi="Calibri" w:cs="Arial"/>
          <w:sz w:val="18"/>
        </w:rPr>
        <w:t xml:space="preserve"> </w:t>
      </w:r>
      <w:r w:rsidR="00DF4676" w:rsidRPr="003E30F9">
        <w:rPr>
          <w:rFonts w:ascii="Calibri" w:eastAsia="Calibri" w:hAnsi="Calibri" w:cs="Arial"/>
          <w:sz w:val="18"/>
        </w:rPr>
        <w:t>in Article 4 of the GDPR and, if applicable, equivalent terms in other Data Protection Requirements</w:t>
      </w:r>
      <w:r w:rsidR="00D86708" w:rsidRPr="003E30F9">
        <w:rPr>
          <w:rFonts w:ascii="Calibri" w:eastAsia="Calibri" w:hAnsi="Calibri" w:cs="Arial"/>
          <w:sz w:val="18"/>
        </w:rPr>
        <w:t xml:space="preserve">. </w:t>
      </w:r>
      <w:r w:rsidRPr="003E30F9">
        <w:rPr>
          <w:rFonts w:ascii="Calibri" w:eastAsia="Calibri" w:hAnsi="Calibri" w:cs="Arial"/>
          <w:sz w:val="18"/>
        </w:rPr>
        <w:t xml:space="preserve"> </w:t>
      </w:r>
      <w:r w:rsidR="003903E4" w:rsidRPr="003E30F9">
        <w:rPr>
          <w:rFonts w:ascii="Calibri" w:eastAsia="Calibri" w:hAnsi="Calibri" w:cs="Arial"/>
          <w:sz w:val="18"/>
        </w:rPr>
        <w:t xml:space="preserve">If Customer uses an Online Service to process Sensitive </w:t>
      </w:r>
      <w:r w:rsidR="003903E4" w:rsidRPr="003E30F9">
        <w:rPr>
          <w:rFonts w:ascii="Calibri" w:eastAsia="Calibri" w:hAnsi="Calibri" w:cs="Arial" w:hint="eastAsia"/>
          <w:sz w:val="18"/>
          <w:lang w:eastAsia="zh-CN"/>
        </w:rPr>
        <w:t>Perso</w:t>
      </w:r>
      <w:r w:rsidR="003903E4" w:rsidRPr="003E30F9">
        <w:rPr>
          <w:rFonts w:ascii="Calibri" w:eastAsia="Calibri" w:hAnsi="Calibri" w:cs="Arial"/>
          <w:sz w:val="18"/>
          <w:lang w:eastAsia="zh-CN"/>
        </w:rPr>
        <w:t>nal</w:t>
      </w:r>
      <w:r w:rsidR="003903E4" w:rsidRPr="003E30F9">
        <w:rPr>
          <w:rFonts w:ascii="Calibri" w:hAnsi="Calibri"/>
          <w:sz w:val="18"/>
        </w:rPr>
        <w:t xml:space="preserve"> </w:t>
      </w:r>
      <w:r w:rsidR="004D0D8B" w:rsidRPr="003E30F9">
        <w:rPr>
          <w:rFonts w:ascii="Calibri" w:hAnsi="Calibri"/>
          <w:sz w:val="18"/>
        </w:rPr>
        <w:t>Data</w:t>
      </w:r>
      <w:r w:rsidR="003903E4" w:rsidRPr="003E30F9">
        <w:rPr>
          <w:rFonts w:ascii="Calibri" w:hAnsi="Calibri"/>
          <w:sz w:val="18"/>
        </w:rPr>
        <w:t>, Customer is responsible for: (</w:t>
      </w:r>
      <w:proofErr w:type="spellStart"/>
      <w:r w:rsidR="003903E4" w:rsidRPr="003E30F9">
        <w:rPr>
          <w:rFonts w:ascii="Calibri" w:hAnsi="Calibri"/>
          <w:sz w:val="18"/>
        </w:rPr>
        <w:t>i</w:t>
      </w:r>
      <w:proofErr w:type="spellEnd"/>
      <w:r w:rsidR="003903E4" w:rsidRPr="003E30F9">
        <w:rPr>
          <w:rFonts w:ascii="Calibri" w:hAnsi="Calibri"/>
          <w:sz w:val="18"/>
        </w:rPr>
        <w:t xml:space="preserve">) providing notice to data subjects, including with respect to </w:t>
      </w:r>
      <w:r w:rsidR="003903E4" w:rsidRPr="003E30F9">
        <w:rPr>
          <w:rFonts w:ascii="Calibri" w:eastAsia="Calibri" w:hAnsi="Calibri" w:cs="Arial"/>
          <w:sz w:val="18"/>
        </w:rPr>
        <w:t>necessity of such processing</w:t>
      </w:r>
      <w:r w:rsidR="003903E4" w:rsidRPr="003E30F9">
        <w:rPr>
          <w:rFonts w:ascii="Calibri" w:hAnsi="Calibri"/>
          <w:sz w:val="18"/>
        </w:rPr>
        <w:t xml:space="preserve"> and </w:t>
      </w:r>
      <w:r w:rsidR="003903E4" w:rsidRPr="003E30F9">
        <w:rPr>
          <w:rFonts w:ascii="Calibri" w:eastAsia="Calibri" w:hAnsi="Calibri" w:cs="Arial"/>
          <w:sz w:val="18"/>
        </w:rPr>
        <w:t>the potential impact on their interest</w:t>
      </w:r>
      <w:r w:rsidR="003903E4" w:rsidRPr="003E30F9">
        <w:rPr>
          <w:rFonts w:ascii="Calibri" w:hAnsi="Calibri"/>
          <w:sz w:val="18"/>
        </w:rPr>
        <w:t xml:space="preserve">; (ii) obtaining </w:t>
      </w:r>
      <w:r w:rsidR="00AC4B64" w:rsidRPr="003E30F9">
        <w:rPr>
          <w:rFonts w:ascii="Calibri" w:eastAsia="Calibri" w:hAnsi="Calibri" w:cs="Arial"/>
          <w:sz w:val="18"/>
        </w:rPr>
        <w:t xml:space="preserve">separate </w:t>
      </w:r>
      <w:r w:rsidR="003903E4" w:rsidRPr="003E30F9">
        <w:rPr>
          <w:rFonts w:ascii="Calibri" w:hAnsi="Calibri"/>
          <w:sz w:val="18"/>
        </w:rPr>
        <w:t>consent from data subjects</w:t>
      </w:r>
      <w:r w:rsidR="001E3B1F" w:rsidRPr="003E30F9">
        <w:rPr>
          <w:rFonts w:ascii="Calibri" w:eastAsia="Calibri" w:hAnsi="Calibri" w:cs="Arial"/>
          <w:sz w:val="18"/>
        </w:rPr>
        <w:t>, if Customer relies on consent as the lawful basis to process Sensitive Personal Data</w:t>
      </w:r>
      <w:r w:rsidR="003903E4" w:rsidRPr="003E30F9">
        <w:rPr>
          <w:rFonts w:ascii="Calibri" w:hAnsi="Calibri"/>
          <w:sz w:val="18"/>
        </w:rPr>
        <w:t xml:space="preserve">; and (iii) </w:t>
      </w:r>
      <w:r w:rsidR="003903E4" w:rsidRPr="003E30F9">
        <w:rPr>
          <w:rFonts w:ascii="Calibri" w:eastAsia="Calibri" w:hAnsi="Calibri" w:cs="Arial"/>
          <w:sz w:val="18"/>
        </w:rPr>
        <w:t>taking necessary measures to protect</w:t>
      </w:r>
      <w:r w:rsidR="003903E4" w:rsidRPr="003E30F9">
        <w:rPr>
          <w:rFonts w:ascii="Calibri" w:hAnsi="Calibri"/>
          <w:sz w:val="18"/>
        </w:rPr>
        <w:t xml:space="preserve"> the </w:t>
      </w:r>
      <w:r w:rsidR="003903E4" w:rsidRPr="003E30F9">
        <w:rPr>
          <w:rFonts w:ascii="Calibri" w:eastAsia="Calibri" w:hAnsi="Calibri" w:cs="Arial"/>
          <w:sz w:val="18"/>
        </w:rPr>
        <w:t>Sensitive Personal</w:t>
      </w:r>
      <w:r w:rsidR="003903E4" w:rsidRPr="003E30F9">
        <w:rPr>
          <w:rFonts w:ascii="Calibri" w:hAnsi="Calibri"/>
          <w:sz w:val="18"/>
        </w:rPr>
        <w:t xml:space="preserve"> </w:t>
      </w:r>
      <w:r w:rsidR="004D0D8B" w:rsidRPr="003E30F9">
        <w:rPr>
          <w:rFonts w:ascii="Calibri" w:hAnsi="Calibri"/>
          <w:sz w:val="18"/>
        </w:rPr>
        <w:t>Data</w:t>
      </w:r>
      <w:r w:rsidR="003903E4" w:rsidRPr="003E30F9">
        <w:rPr>
          <w:rFonts w:ascii="Calibri" w:hAnsi="Calibri"/>
          <w:sz w:val="18"/>
        </w:rPr>
        <w:t xml:space="preserve"> as appropriate and required under applicable Data Protection Requirements. 21Vianet will process that </w:t>
      </w:r>
      <w:r w:rsidR="004F3BCF" w:rsidRPr="003E30F9">
        <w:rPr>
          <w:rFonts w:ascii="Calibri" w:eastAsia="Calibri" w:hAnsi="Calibri" w:cs="Arial"/>
          <w:sz w:val="18"/>
        </w:rPr>
        <w:t>Sensitive Personal</w:t>
      </w:r>
      <w:r w:rsidR="004F3BCF" w:rsidRPr="003E30F9">
        <w:rPr>
          <w:rFonts w:ascii="Calibri" w:hAnsi="Calibri"/>
          <w:sz w:val="18"/>
        </w:rPr>
        <w:t xml:space="preserve"> </w:t>
      </w:r>
      <w:r w:rsidR="004D0D8B" w:rsidRPr="003E30F9">
        <w:rPr>
          <w:rFonts w:ascii="Calibri" w:hAnsi="Calibri"/>
          <w:sz w:val="18"/>
        </w:rPr>
        <w:t>Data</w:t>
      </w:r>
      <w:r w:rsidR="003903E4" w:rsidRPr="003E30F9">
        <w:rPr>
          <w:rFonts w:ascii="Calibri" w:hAnsi="Calibri"/>
          <w:sz w:val="18"/>
        </w:rPr>
        <w:t xml:space="preserve"> following Customer’s documented instructions (as described in the “Roles and Responsibilities</w:t>
      </w:r>
      <w:r w:rsidR="00AA0A98" w:rsidRPr="003E30F9">
        <w:rPr>
          <w:rFonts w:ascii="Calibri" w:eastAsia="Calibri" w:hAnsi="Calibri" w:cs="Arial"/>
          <w:sz w:val="18"/>
        </w:rPr>
        <w:t xml:space="preserve"> of Customer and 21Vianet</w:t>
      </w:r>
      <w:r w:rsidR="003903E4" w:rsidRPr="003E30F9">
        <w:rPr>
          <w:rFonts w:ascii="Calibri" w:hAnsi="Calibri"/>
          <w:sz w:val="18"/>
        </w:rPr>
        <w:t xml:space="preserve">” section above) and protect that </w:t>
      </w:r>
      <w:r w:rsidR="004F3BCF" w:rsidRPr="003E30F9">
        <w:rPr>
          <w:rFonts w:ascii="Calibri" w:eastAsia="Calibri" w:hAnsi="Calibri" w:cs="Arial"/>
          <w:sz w:val="18"/>
        </w:rPr>
        <w:t>Sensitive Personal</w:t>
      </w:r>
      <w:r w:rsidR="004F3BCF" w:rsidRPr="003E30F9">
        <w:rPr>
          <w:rFonts w:ascii="Calibri" w:hAnsi="Calibri"/>
          <w:sz w:val="18"/>
        </w:rPr>
        <w:t xml:space="preserve"> </w:t>
      </w:r>
      <w:r w:rsidR="00FF6C63" w:rsidRPr="003E30F9">
        <w:rPr>
          <w:rFonts w:ascii="Calibri" w:hAnsi="Calibri"/>
          <w:sz w:val="18"/>
        </w:rPr>
        <w:t xml:space="preserve">Data </w:t>
      </w:r>
      <w:r w:rsidR="003903E4" w:rsidRPr="003E30F9">
        <w:rPr>
          <w:rFonts w:ascii="Calibri" w:hAnsi="Calibri"/>
          <w:sz w:val="18"/>
        </w:rPr>
        <w:t xml:space="preserve">in accordance with the data security and protection terms under this DPA. </w:t>
      </w:r>
    </w:p>
    <w:p w14:paraId="7DC58120" w14:textId="2C7AD5BB" w:rsidR="00844593" w:rsidRPr="00061F2E" w:rsidRDefault="003903E4" w:rsidP="00061F2E">
      <w:pPr>
        <w:pStyle w:val="Heading2"/>
        <w:spacing w:after="40"/>
        <w:rPr>
          <w:rFonts w:ascii="Calibri" w:eastAsia="Calibri" w:hAnsi="Calibri" w:cs="Arial"/>
          <w:b/>
          <w:color w:val="00188F"/>
          <w:sz w:val="18"/>
        </w:rPr>
      </w:pPr>
      <w:bookmarkStart w:id="171" w:name="_Toc44323944"/>
      <w:bookmarkStart w:id="172" w:name="_Toc77934671"/>
      <w:bookmarkStart w:id="173" w:name="_Toc92899365"/>
      <w:bookmarkEnd w:id="164"/>
      <w:bookmarkEnd w:id="165"/>
      <w:bookmarkEnd w:id="166"/>
      <w:r w:rsidRPr="00C17881">
        <w:rPr>
          <w:rFonts w:ascii="Calibri" w:eastAsia="Calibri" w:hAnsi="Calibri" w:cs="Arial"/>
          <w:b/>
          <w:color w:val="00188F"/>
          <w:sz w:val="18"/>
        </w:rPr>
        <w:t xml:space="preserve">How to Contact </w:t>
      </w:r>
      <w:bookmarkEnd w:id="167"/>
      <w:bookmarkEnd w:id="168"/>
      <w:bookmarkEnd w:id="169"/>
      <w:bookmarkEnd w:id="170"/>
      <w:bookmarkEnd w:id="171"/>
      <w:r w:rsidRPr="00C17881">
        <w:rPr>
          <w:rFonts w:ascii="Calibri" w:eastAsia="Calibri" w:hAnsi="Calibri" w:cs="Arial"/>
          <w:b/>
          <w:color w:val="00188F"/>
          <w:sz w:val="18"/>
        </w:rPr>
        <w:t>21Vianet</w:t>
      </w:r>
      <w:bookmarkEnd w:id="172"/>
      <w:bookmarkEnd w:id="173"/>
    </w:p>
    <w:p w14:paraId="1CF7A90E" w14:textId="0DD54FF9" w:rsidR="00844593" w:rsidRPr="00620BA6" w:rsidRDefault="004F39CA"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If Customer believes that 21Vianet is not adhering to its privacy or security commitments, Customer may contact customer support via </w:t>
      </w:r>
      <w:hyperlink r:id="rId26" w:history="1">
        <w:r w:rsidRPr="00C17881">
          <w:rPr>
            <w:rFonts w:ascii="Calibri" w:eastAsia="Calibri" w:hAnsi="Calibri" w:cs="Arial"/>
            <w:sz w:val="18"/>
          </w:rPr>
          <w:t>https://www.azure.cn/zh-cn/support/contact/</w:t>
        </w:r>
      </w:hyperlink>
      <w:r w:rsidRPr="00C17881">
        <w:rPr>
          <w:rFonts w:ascii="Calibri" w:eastAsia="Calibri" w:hAnsi="Calibri" w:cs="Arial"/>
          <w:sz w:val="18"/>
        </w:rPr>
        <w:t xml:space="preserve"> or mail to 21Vianet.  21Vianet’s</w:t>
      </w:r>
      <w:r w:rsidRPr="00620BA6">
        <w:rPr>
          <w:rFonts w:ascii="Calibri" w:eastAsia="Calibri" w:hAnsi="Calibri" w:cs="Arial"/>
          <w:sz w:val="18"/>
        </w:rPr>
        <w:t xml:space="preserve"> mailing address is: </w:t>
      </w:r>
      <w:r w:rsidR="00844593" w:rsidRPr="00620BA6">
        <w:rPr>
          <w:rFonts w:ascii="Calibri" w:eastAsia="Calibri" w:hAnsi="Calibri" w:cs="Arial"/>
          <w:sz w:val="18"/>
        </w:rPr>
        <w:t xml:space="preserve"> </w:t>
      </w:r>
    </w:p>
    <w:p w14:paraId="5724832F" w14:textId="776DF14A" w:rsidR="00137DCC" w:rsidRPr="00C17881" w:rsidRDefault="00137DCC" w:rsidP="00137DCC">
      <w:pPr>
        <w:pStyle w:val="ProductList-Body"/>
        <w:spacing w:before="120"/>
        <w:rPr>
          <w:rFonts w:ascii="Calibri" w:eastAsia="Calibri" w:hAnsi="Calibri" w:cs="Arial"/>
          <w:b/>
          <w:bCs/>
        </w:rPr>
      </w:pPr>
      <w:r w:rsidRPr="00C17881">
        <w:rPr>
          <w:rFonts w:ascii="Calibri" w:eastAsia="Calibri" w:hAnsi="Calibri" w:cs="Arial"/>
          <w:b/>
          <w:bCs/>
        </w:rPr>
        <w:t xml:space="preserve">21Vianet Cloud Compliance </w:t>
      </w:r>
    </w:p>
    <w:p w14:paraId="2EC98EDF" w14:textId="77777777" w:rsidR="00137DCC" w:rsidRPr="00620BA6" w:rsidRDefault="00137DCC" w:rsidP="00137DCC">
      <w:pPr>
        <w:pStyle w:val="ProductList-Body"/>
        <w:rPr>
          <w:rFonts w:ascii="Calibri" w:eastAsia="Calibri" w:hAnsi="Calibri" w:cs="Arial"/>
        </w:rPr>
      </w:pPr>
      <w:r w:rsidRPr="00620BA6">
        <w:rPr>
          <w:rFonts w:ascii="Calibri" w:eastAsia="Calibri" w:hAnsi="Calibri" w:cs="Arial"/>
        </w:rPr>
        <w:t xml:space="preserve">Shanghai Blue Cloud Technology Co., Ltd. (“21Vianet”) </w:t>
      </w:r>
    </w:p>
    <w:p w14:paraId="077CBB27" w14:textId="057AD0F7" w:rsidR="00137DCC" w:rsidRPr="00C65B58" w:rsidRDefault="00137DCC" w:rsidP="00137DCC">
      <w:pPr>
        <w:tabs>
          <w:tab w:val="left" w:pos="158"/>
        </w:tabs>
        <w:spacing w:after="120" w:line="240" w:lineRule="auto"/>
        <w:rPr>
          <w:rFonts w:ascii="Calibri" w:eastAsia="Calibri" w:hAnsi="Calibri" w:cs="Arial"/>
          <w:sz w:val="18"/>
        </w:rPr>
      </w:pPr>
      <w:r w:rsidRPr="00C65B58">
        <w:rPr>
          <w:rFonts w:ascii="Calibri" w:eastAsia="Calibri" w:hAnsi="Calibri" w:cs="Arial"/>
          <w:sz w:val="18"/>
        </w:rPr>
        <w:t>12-1</w:t>
      </w:r>
      <w:r w:rsidRPr="00C65B58">
        <w:rPr>
          <w:rFonts w:ascii="Calibri" w:eastAsia="Calibri" w:hAnsi="Calibri" w:cs="Arial" w:hint="eastAsia"/>
          <w:sz w:val="18"/>
        </w:rPr>
        <w:t>3</w:t>
      </w:r>
      <w:r w:rsidRPr="00C65B58">
        <w:rPr>
          <w:rFonts w:ascii="Calibri" w:eastAsia="Calibri" w:hAnsi="Calibri" w:cs="Arial"/>
          <w:sz w:val="18"/>
        </w:rPr>
        <w:t xml:space="preserve">F, Building 6, No.6 </w:t>
      </w:r>
      <w:proofErr w:type="spellStart"/>
      <w:r w:rsidRPr="00C65B58">
        <w:rPr>
          <w:rFonts w:ascii="Calibri" w:eastAsia="Calibri" w:hAnsi="Calibri" w:cs="Arial"/>
          <w:sz w:val="18"/>
        </w:rPr>
        <w:t>Jiuxianqiao</w:t>
      </w:r>
      <w:proofErr w:type="spellEnd"/>
      <w:r w:rsidRPr="00C65B58">
        <w:rPr>
          <w:rFonts w:ascii="Calibri" w:eastAsia="Calibri" w:hAnsi="Calibri" w:cs="Arial"/>
          <w:sz w:val="18"/>
        </w:rPr>
        <w:t xml:space="preserve"> Road, Beijing Electronics Zone, Chaoyang District, Beijing 100015, China</w:t>
      </w:r>
    </w:p>
    <w:p w14:paraId="2010AEF3" w14:textId="77777777" w:rsidR="00844593" w:rsidRPr="00620BA6" w:rsidRDefault="00844593" w:rsidP="00844593">
      <w:pPr>
        <w:tabs>
          <w:tab w:val="left" w:pos="158"/>
        </w:tabs>
        <w:spacing w:after="120" w:line="240" w:lineRule="auto"/>
        <w:rPr>
          <w:rFonts w:ascii="Calibri" w:eastAsia="Calibri" w:hAnsi="Calibri" w:cs="Arial"/>
          <w:sz w:val="18"/>
        </w:rPr>
      </w:pPr>
    </w:p>
    <w:p w14:paraId="3B1456FA" w14:textId="77777777" w:rsidR="00844593" w:rsidRPr="00C17881" w:rsidRDefault="00844593" w:rsidP="00844593">
      <w:pPr>
        <w:tabs>
          <w:tab w:val="left" w:pos="158"/>
        </w:tabs>
        <w:spacing w:after="120" w:line="240" w:lineRule="auto"/>
        <w:rPr>
          <w:rFonts w:ascii="Calibri" w:eastAsia="Calibri" w:hAnsi="Calibri" w:cs="Arial"/>
          <w:sz w:val="18"/>
        </w:rPr>
        <w:sectPr w:rsidR="00844593" w:rsidRPr="00C17881" w:rsidSect="005E0E5C">
          <w:footerReference w:type="default" r:id="rId27"/>
          <w:footerReference w:type="first" r:id="rId28"/>
          <w:type w:val="continuous"/>
          <w:pgSz w:w="12240" w:h="15840"/>
          <w:pgMar w:top="1440" w:right="720" w:bottom="1440" w:left="720" w:header="720" w:footer="720" w:gutter="0"/>
          <w:cols w:space="720"/>
          <w:titlePg/>
          <w:docGrid w:linePitch="360"/>
        </w:sectPr>
      </w:pPr>
    </w:p>
    <w:p w14:paraId="16597F3A" w14:textId="3DA6E72F" w:rsidR="00844593" w:rsidRPr="00620BA6" w:rsidRDefault="00844593" w:rsidP="008656CE">
      <w:pPr>
        <w:pStyle w:val="Heading1"/>
        <w:rPr>
          <w:rFonts w:eastAsia="Calibri" w:cs="Arial"/>
          <w:b/>
          <w:sz w:val="40"/>
        </w:rPr>
      </w:pPr>
      <w:bookmarkStart w:id="174" w:name="_Toc44323945"/>
      <w:bookmarkStart w:id="175" w:name="_Toc77934672"/>
      <w:bookmarkStart w:id="176" w:name="_Toc92899366"/>
      <w:r w:rsidRPr="00C17881">
        <w:rPr>
          <w:rFonts w:eastAsia="Calibri" w:cs="Arial"/>
          <w:b/>
          <w:sz w:val="40"/>
        </w:rPr>
        <w:lastRenderedPageBreak/>
        <w:t>Appendix A – Security Measures</w:t>
      </w:r>
      <w:bookmarkEnd w:id="174"/>
      <w:bookmarkEnd w:id="175"/>
      <w:bookmarkEnd w:id="176"/>
    </w:p>
    <w:p w14:paraId="027295B6" w14:textId="43692A45" w:rsidR="00844593" w:rsidRPr="00C17881" w:rsidRDefault="009B47A1" w:rsidP="00844593">
      <w:pPr>
        <w:tabs>
          <w:tab w:val="left" w:pos="158"/>
        </w:tabs>
        <w:spacing w:after="120" w:line="240" w:lineRule="auto"/>
        <w:rPr>
          <w:rFonts w:ascii="Calibri" w:eastAsia="Calibri" w:hAnsi="Calibri" w:cs="Arial"/>
          <w:sz w:val="18"/>
        </w:rPr>
      </w:pPr>
      <w:r w:rsidRPr="00C65B58">
        <w:rPr>
          <w:rFonts w:ascii="Calibri" w:eastAsia="Calibri" w:hAnsi="Calibri" w:cs="Arial"/>
          <w:sz w:val="18"/>
        </w:rPr>
        <w:t>21</w:t>
      </w:r>
      <w:r w:rsidRPr="00C65B58">
        <w:rPr>
          <w:rFonts w:ascii="Calibri" w:eastAsia="Calibri" w:hAnsi="Calibri" w:cs="Arial" w:hint="eastAsia"/>
          <w:sz w:val="18"/>
          <w:lang w:eastAsia="zh-CN"/>
        </w:rPr>
        <w:t>V</w:t>
      </w:r>
      <w:r w:rsidRPr="00C65B58">
        <w:rPr>
          <w:rFonts w:ascii="Calibri" w:eastAsia="Calibri" w:hAnsi="Calibri" w:cs="Arial"/>
          <w:sz w:val="18"/>
          <w:lang w:eastAsia="zh-CN"/>
        </w:rPr>
        <w:t>ianet</w:t>
      </w:r>
      <w:r w:rsidR="00844593" w:rsidRPr="00D3314D">
        <w:rPr>
          <w:rFonts w:ascii="Calibri" w:eastAsia="Calibri" w:hAnsi="Calibri" w:cs="Arial"/>
          <w:sz w:val="18"/>
        </w:rPr>
        <w:t xml:space="preserve"> has implemented and will maintain for Customer Data in the Core Online Services the following security measures, which in conjunction with the security commitments in this DPA (including the GDPR Terms), are </w:t>
      </w:r>
      <w:r w:rsidR="00600BC0" w:rsidRPr="00C17881">
        <w:rPr>
          <w:rFonts w:ascii="Calibri" w:eastAsia="Calibri" w:hAnsi="Calibri" w:cs="Arial"/>
          <w:sz w:val="18"/>
        </w:rPr>
        <w:t>21Vianet</w:t>
      </w:r>
      <w:r w:rsidR="00844593" w:rsidRPr="00C17881">
        <w:rPr>
          <w:rFonts w:ascii="Calibri" w:eastAsia="Calibri" w:hAnsi="Calibri" w:cs="Arial"/>
          <w:sz w:val="18"/>
        </w:rPr>
        <w:t>’s only responsibility with respect to the security of that data.</w:t>
      </w:r>
    </w:p>
    <w:tbl>
      <w:tblPr>
        <w:tblStyle w:val="TableGrid"/>
        <w:tblW w:w="10800" w:type="dxa"/>
        <w:tblInd w:w="-5" w:type="dxa"/>
        <w:tblCellMar>
          <w:top w:w="29" w:type="dxa"/>
          <w:left w:w="115" w:type="dxa"/>
          <w:bottom w:w="29" w:type="dxa"/>
          <w:right w:w="115" w:type="dxa"/>
        </w:tblCellMar>
        <w:tblLook w:val="04A0" w:firstRow="1" w:lastRow="0" w:firstColumn="1" w:lastColumn="0" w:noHBand="0" w:noVBand="1"/>
      </w:tblPr>
      <w:tblGrid>
        <w:gridCol w:w="2610"/>
        <w:gridCol w:w="8190"/>
      </w:tblGrid>
      <w:tr w:rsidR="00AA73E3" w:rsidRPr="00C17881" w14:paraId="140A8EA8" w14:textId="77777777" w:rsidTr="119F3DA5">
        <w:trPr>
          <w:tblHeader/>
        </w:trPr>
        <w:tc>
          <w:tcPr>
            <w:tcW w:w="2610" w:type="dxa"/>
            <w:shd w:val="clear" w:color="auto" w:fill="0072C6"/>
          </w:tcPr>
          <w:p w14:paraId="00E61F18" w14:textId="77777777" w:rsidR="00844593" w:rsidRPr="00C17881" w:rsidRDefault="00844593" w:rsidP="00844593">
            <w:pPr>
              <w:tabs>
                <w:tab w:val="left" w:pos="158"/>
              </w:tabs>
              <w:spacing w:after="120"/>
              <w:rPr>
                <w:rFonts w:ascii="Calibri" w:eastAsia="Calibri" w:hAnsi="Calibri" w:cs="Arial"/>
                <w:color w:val="FFFFFF"/>
                <w:sz w:val="16"/>
                <w:szCs w:val="16"/>
              </w:rPr>
            </w:pPr>
            <w:r w:rsidRPr="00C17881">
              <w:rPr>
                <w:rFonts w:ascii="Calibri" w:eastAsia="Calibri" w:hAnsi="Calibri" w:cs="Arial"/>
                <w:color w:val="FFFFFF"/>
                <w:sz w:val="16"/>
                <w:szCs w:val="16"/>
              </w:rPr>
              <w:t>Domain</w:t>
            </w:r>
          </w:p>
        </w:tc>
        <w:tc>
          <w:tcPr>
            <w:tcW w:w="8190" w:type="dxa"/>
            <w:shd w:val="clear" w:color="auto" w:fill="0072C6"/>
          </w:tcPr>
          <w:p w14:paraId="17438323" w14:textId="77777777" w:rsidR="00844593" w:rsidRPr="00C17881" w:rsidRDefault="00844593" w:rsidP="00844593">
            <w:pPr>
              <w:tabs>
                <w:tab w:val="left" w:pos="158"/>
              </w:tabs>
              <w:spacing w:after="120"/>
              <w:rPr>
                <w:rFonts w:ascii="Calibri" w:eastAsia="Calibri" w:hAnsi="Calibri" w:cs="Arial"/>
                <w:color w:val="FFFFFF"/>
                <w:sz w:val="16"/>
                <w:szCs w:val="16"/>
              </w:rPr>
            </w:pPr>
            <w:r w:rsidRPr="00C17881">
              <w:rPr>
                <w:rFonts w:ascii="Calibri" w:eastAsia="Calibri" w:hAnsi="Calibri" w:cs="Arial"/>
                <w:color w:val="FFFFFF"/>
                <w:sz w:val="16"/>
                <w:szCs w:val="16"/>
              </w:rPr>
              <w:t>Practices</w:t>
            </w:r>
          </w:p>
        </w:tc>
      </w:tr>
      <w:tr w:rsidR="00844593" w:rsidRPr="00C17881" w14:paraId="035567AC" w14:textId="77777777" w:rsidTr="119F3DA5">
        <w:tc>
          <w:tcPr>
            <w:tcW w:w="2610" w:type="dxa"/>
            <w:vAlign w:val="center"/>
          </w:tcPr>
          <w:p w14:paraId="740F8B8A" w14:textId="77777777" w:rsidR="00844593" w:rsidRPr="00C17881" w:rsidRDefault="00844593" w:rsidP="00844593">
            <w:pPr>
              <w:tabs>
                <w:tab w:val="left" w:pos="158"/>
              </w:tabs>
              <w:spacing w:after="120"/>
              <w:rPr>
                <w:rFonts w:ascii="Calibri" w:eastAsia="Calibri" w:hAnsi="Calibri" w:cs="Arial"/>
                <w:sz w:val="16"/>
                <w:szCs w:val="16"/>
              </w:rPr>
            </w:pPr>
            <w:r w:rsidRPr="00C17881">
              <w:rPr>
                <w:rFonts w:ascii="Calibri" w:eastAsia="Calibri" w:hAnsi="Calibri" w:cs="Arial"/>
                <w:sz w:val="16"/>
                <w:szCs w:val="16"/>
              </w:rPr>
              <w:t>Organization of Information Security</w:t>
            </w:r>
          </w:p>
        </w:tc>
        <w:tc>
          <w:tcPr>
            <w:tcW w:w="8190" w:type="dxa"/>
          </w:tcPr>
          <w:p w14:paraId="13692E98" w14:textId="348760D9" w:rsidR="00844593" w:rsidRPr="00C17881" w:rsidRDefault="00844593" w:rsidP="00844593">
            <w:pPr>
              <w:tabs>
                <w:tab w:val="left" w:pos="158"/>
              </w:tabs>
              <w:spacing w:after="120"/>
              <w:rPr>
                <w:rFonts w:ascii="Calibri" w:eastAsia="Calibri" w:hAnsi="Calibri" w:cs="Arial"/>
                <w:sz w:val="16"/>
              </w:rPr>
            </w:pPr>
            <w:r w:rsidRPr="00C17881">
              <w:rPr>
                <w:rFonts w:ascii="Calibri" w:eastAsia="Calibri" w:hAnsi="Calibri" w:cs="Arial"/>
                <w:b/>
                <w:sz w:val="16"/>
                <w:szCs w:val="16"/>
              </w:rPr>
              <w:t>Security Ownership</w:t>
            </w:r>
            <w:r w:rsidRPr="00C17881">
              <w:rPr>
                <w:rFonts w:ascii="Calibri" w:eastAsia="Calibri" w:hAnsi="Calibri" w:cs="Arial"/>
                <w:sz w:val="16"/>
              </w:rPr>
              <w:t xml:space="preserve">. </w:t>
            </w:r>
            <w:r w:rsidR="00F06130" w:rsidRPr="00C17881">
              <w:rPr>
                <w:rFonts w:ascii="Calibri" w:eastAsia="Calibri" w:hAnsi="Calibri" w:cs="Arial"/>
                <w:sz w:val="16"/>
                <w:szCs w:val="16"/>
              </w:rPr>
              <w:t>21</w:t>
            </w:r>
            <w:r w:rsidR="00F06130" w:rsidRPr="00C17881">
              <w:rPr>
                <w:rFonts w:ascii="Calibri" w:eastAsia="Calibri" w:hAnsi="Calibri" w:cs="Arial"/>
                <w:sz w:val="16"/>
                <w:szCs w:val="16"/>
                <w:lang w:eastAsia="zh-CN"/>
              </w:rPr>
              <w:t xml:space="preserve">Vianet </w:t>
            </w:r>
            <w:r w:rsidRPr="00C17881">
              <w:rPr>
                <w:rFonts w:ascii="Calibri" w:eastAsia="Calibri" w:hAnsi="Calibri" w:cs="Arial"/>
                <w:sz w:val="16"/>
                <w:szCs w:val="16"/>
              </w:rPr>
              <w:t>has appointed one or more security officers responsible for coordinating and monitoring the security rules and procedures.</w:t>
            </w:r>
          </w:p>
          <w:p w14:paraId="452D33D7" w14:textId="489B3F1F" w:rsidR="00844593" w:rsidRPr="00C17881" w:rsidRDefault="00844593" w:rsidP="00844593">
            <w:pPr>
              <w:tabs>
                <w:tab w:val="left" w:pos="158"/>
              </w:tabs>
              <w:spacing w:after="120"/>
              <w:rPr>
                <w:rFonts w:ascii="Calibri" w:eastAsia="Calibri" w:hAnsi="Calibri" w:cs="Arial"/>
                <w:sz w:val="16"/>
              </w:rPr>
            </w:pPr>
            <w:r w:rsidRPr="00C17881">
              <w:rPr>
                <w:rFonts w:ascii="Calibri" w:eastAsia="Calibri" w:hAnsi="Calibri" w:cs="Arial"/>
                <w:b/>
                <w:sz w:val="16"/>
                <w:szCs w:val="16"/>
              </w:rPr>
              <w:t>Security Roles and Responsibilities</w:t>
            </w:r>
            <w:r w:rsidRPr="00C17881">
              <w:rPr>
                <w:rFonts w:ascii="Calibri" w:eastAsia="Calibri" w:hAnsi="Calibri" w:cs="Arial"/>
                <w:sz w:val="16"/>
              </w:rPr>
              <w:t xml:space="preserve">. </w:t>
            </w:r>
            <w:r w:rsidR="00CD2ADE" w:rsidRPr="00C17881">
              <w:rPr>
                <w:rFonts w:ascii="Calibri" w:eastAsia="Calibri" w:hAnsi="Calibri" w:cs="Arial"/>
                <w:sz w:val="16"/>
                <w:szCs w:val="16"/>
              </w:rPr>
              <w:t>21</w:t>
            </w:r>
            <w:r w:rsidR="00CD2ADE" w:rsidRPr="00C17881">
              <w:rPr>
                <w:rFonts w:ascii="Calibri" w:eastAsia="Calibri" w:hAnsi="Calibri" w:cs="Arial"/>
                <w:sz w:val="16"/>
                <w:szCs w:val="16"/>
                <w:lang w:eastAsia="zh-CN"/>
              </w:rPr>
              <w:t>Vianet</w:t>
            </w:r>
            <w:r w:rsidRPr="00C17881">
              <w:rPr>
                <w:rFonts w:ascii="Calibri" w:eastAsia="Calibri" w:hAnsi="Calibri" w:cs="Arial"/>
                <w:sz w:val="16"/>
                <w:szCs w:val="16"/>
              </w:rPr>
              <w:t xml:space="preserve"> personnel with access to Customer Data are subject to confidentiality obligations.</w:t>
            </w:r>
          </w:p>
          <w:p w14:paraId="722AA8E7" w14:textId="06D15D62" w:rsidR="00844593" w:rsidRPr="00C17881" w:rsidRDefault="00844593" w:rsidP="00844593">
            <w:pPr>
              <w:tabs>
                <w:tab w:val="left" w:pos="158"/>
              </w:tabs>
              <w:spacing w:after="120"/>
              <w:rPr>
                <w:rFonts w:ascii="Calibri" w:eastAsia="Calibri" w:hAnsi="Calibri" w:cs="Arial"/>
                <w:sz w:val="16"/>
              </w:rPr>
            </w:pPr>
            <w:r w:rsidRPr="00C17881">
              <w:rPr>
                <w:rFonts w:ascii="Calibri" w:eastAsia="Calibri" w:hAnsi="Calibri" w:cs="Arial"/>
                <w:b/>
                <w:sz w:val="16"/>
                <w:szCs w:val="16"/>
              </w:rPr>
              <w:t>Risk Management Program</w:t>
            </w:r>
            <w:r w:rsidRPr="00C17881">
              <w:rPr>
                <w:rFonts w:ascii="Calibri" w:eastAsia="Calibri" w:hAnsi="Calibri" w:cs="Arial"/>
                <w:sz w:val="16"/>
              </w:rPr>
              <w:t xml:space="preserve">. </w:t>
            </w:r>
            <w:r w:rsidR="00CD2ADE" w:rsidRPr="00C17881">
              <w:rPr>
                <w:rFonts w:ascii="Calibri" w:eastAsia="Calibri" w:hAnsi="Calibri" w:cs="Arial"/>
                <w:sz w:val="16"/>
                <w:szCs w:val="16"/>
              </w:rPr>
              <w:t>21</w:t>
            </w:r>
            <w:r w:rsidR="00CD2ADE" w:rsidRPr="00C17881">
              <w:rPr>
                <w:rFonts w:ascii="Calibri" w:eastAsia="Calibri" w:hAnsi="Calibri" w:cs="Arial"/>
                <w:sz w:val="16"/>
                <w:szCs w:val="16"/>
                <w:lang w:eastAsia="zh-CN"/>
              </w:rPr>
              <w:t>Vianet</w:t>
            </w:r>
            <w:r w:rsidRPr="00C17881">
              <w:rPr>
                <w:rFonts w:ascii="Calibri" w:eastAsia="Calibri" w:hAnsi="Calibri" w:cs="Arial"/>
                <w:sz w:val="16"/>
                <w:szCs w:val="16"/>
              </w:rPr>
              <w:t xml:space="preserve"> performed a risk assessment before processing the Customer Data or launching the Online Services service.</w:t>
            </w:r>
          </w:p>
          <w:p w14:paraId="699E920A" w14:textId="28F83944" w:rsidR="00844593" w:rsidRPr="00C17881" w:rsidRDefault="00CD2ADE" w:rsidP="00844593">
            <w:pPr>
              <w:tabs>
                <w:tab w:val="left" w:pos="158"/>
              </w:tabs>
              <w:spacing w:after="120"/>
              <w:rPr>
                <w:rFonts w:ascii="Calibri" w:eastAsia="Calibri" w:hAnsi="Calibri" w:cs="Arial"/>
                <w:sz w:val="16"/>
                <w:szCs w:val="16"/>
              </w:rPr>
            </w:pPr>
            <w:r w:rsidRPr="00C17881">
              <w:rPr>
                <w:rFonts w:ascii="Calibri" w:eastAsia="Calibri" w:hAnsi="Calibri" w:cs="Arial"/>
                <w:sz w:val="16"/>
                <w:szCs w:val="16"/>
              </w:rPr>
              <w:t>21</w:t>
            </w:r>
            <w:r w:rsidRPr="00C17881">
              <w:rPr>
                <w:rFonts w:ascii="Calibri" w:eastAsia="Calibri" w:hAnsi="Calibri" w:cs="Arial"/>
                <w:sz w:val="16"/>
                <w:szCs w:val="16"/>
                <w:lang w:eastAsia="zh-CN"/>
              </w:rPr>
              <w:t>Vianet</w:t>
            </w:r>
            <w:r w:rsidR="00844593" w:rsidRPr="00C17881">
              <w:rPr>
                <w:rFonts w:ascii="Calibri" w:eastAsia="Calibri" w:hAnsi="Calibri" w:cs="Arial"/>
                <w:sz w:val="16"/>
                <w:szCs w:val="16"/>
              </w:rPr>
              <w:t xml:space="preserve"> retains its security documents pursuant to its retention requirements after they are no longer in effect.</w:t>
            </w:r>
          </w:p>
        </w:tc>
      </w:tr>
      <w:tr w:rsidR="00844593" w:rsidRPr="00C17881" w14:paraId="52009B16" w14:textId="77777777" w:rsidTr="119F3DA5">
        <w:tc>
          <w:tcPr>
            <w:tcW w:w="2610" w:type="dxa"/>
            <w:vAlign w:val="center"/>
          </w:tcPr>
          <w:p w14:paraId="7E76E362" w14:textId="77777777" w:rsidR="00844593" w:rsidRPr="00C17881" w:rsidRDefault="00844593" w:rsidP="00844593">
            <w:pPr>
              <w:tabs>
                <w:tab w:val="left" w:pos="158"/>
              </w:tabs>
              <w:spacing w:after="120"/>
              <w:rPr>
                <w:rFonts w:ascii="Calibri" w:eastAsia="Calibri" w:hAnsi="Calibri" w:cs="Arial"/>
                <w:sz w:val="16"/>
                <w:szCs w:val="16"/>
              </w:rPr>
            </w:pPr>
            <w:r w:rsidRPr="00C17881">
              <w:rPr>
                <w:rFonts w:ascii="Calibri" w:eastAsia="Calibri" w:hAnsi="Calibri" w:cs="Arial"/>
                <w:sz w:val="16"/>
                <w:szCs w:val="16"/>
              </w:rPr>
              <w:t>Asset Management</w:t>
            </w:r>
          </w:p>
        </w:tc>
        <w:tc>
          <w:tcPr>
            <w:tcW w:w="8190" w:type="dxa"/>
          </w:tcPr>
          <w:p w14:paraId="31FE25C2" w14:textId="508EB955" w:rsidR="00844593" w:rsidRPr="00C17881" w:rsidRDefault="00844593" w:rsidP="00844593">
            <w:pPr>
              <w:tabs>
                <w:tab w:val="left" w:pos="158"/>
              </w:tabs>
              <w:spacing w:after="120"/>
              <w:rPr>
                <w:rFonts w:ascii="Calibri" w:eastAsia="Calibri" w:hAnsi="Calibri" w:cs="Arial"/>
                <w:sz w:val="16"/>
              </w:rPr>
            </w:pPr>
            <w:r w:rsidRPr="00C17881">
              <w:rPr>
                <w:rFonts w:ascii="Calibri" w:eastAsia="Calibri" w:hAnsi="Calibri" w:cs="Arial"/>
                <w:b/>
                <w:sz w:val="16"/>
                <w:szCs w:val="16"/>
              </w:rPr>
              <w:t>Asset Inventory</w:t>
            </w:r>
            <w:r w:rsidRPr="00C17881">
              <w:rPr>
                <w:rFonts w:ascii="Calibri" w:eastAsia="Calibri" w:hAnsi="Calibri" w:cs="Arial"/>
                <w:sz w:val="16"/>
              </w:rPr>
              <w:t xml:space="preserve">. </w:t>
            </w:r>
            <w:r w:rsidR="00AE2727" w:rsidRPr="00C17881">
              <w:rPr>
                <w:rFonts w:ascii="Calibri" w:eastAsia="Calibri" w:hAnsi="Calibri" w:cs="Arial"/>
                <w:sz w:val="16"/>
              </w:rPr>
              <w:t>21Vianet</w:t>
            </w:r>
            <w:r w:rsidRPr="00C17881">
              <w:rPr>
                <w:rFonts w:ascii="Calibri" w:eastAsia="Calibri" w:hAnsi="Calibri" w:cs="Arial"/>
                <w:sz w:val="16"/>
                <w:szCs w:val="16"/>
              </w:rPr>
              <w:t xml:space="preserve"> maintains an inventory of all media on which Customer Data is stored. Access to the inventories of such media is restricted to </w:t>
            </w:r>
            <w:r w:rsidR="00AE2727" w:rsidRPr="00C17881">
              <w:rPr>
                <w:rFonts w:ascii="Calibri" w:eastAsia="Calibri" w:hAnsi="Calibri" w:cs="Arial"/>
                <w:sz w:val="16"/>
                <w:szCs w:val="16"/>
              </w:rPr>
              <w:t>21Vianet</w:t>
            </w:r>
            <w:r w:rsidRPr="00C17881">
              <w:rPr>
                <w:rFonts w:ascii="Calibri" w:eastAsia="Calibri" w:hAnsi="Calibri" w:cs="Arial"/>
                <w:sz w:val="16"/>
                <w:szCs w:val="16"/>
              </w:rPr>
              <w:t xml:space="preserve"> personnel authorized in writing to have such access.</w:t>
            </w:r>
          </w:p>
          <w:p w14:paraId="7DFB5751" w14:textId="77777777" w:rsidR="00844593" w:rsidRPr="00C17881" w:rsidRDefault="00844593" w:rsidP="00844593">
            <w:pPr>
              <w:keepNext/>
              <w:tabs>
                <w:tab w:val="left" w:pos="158"/>
              </w:tabs>
              <w:spacing w:after="120"/>
              <w:rPr>
                <w:rFonts w:ascii="Calibri" w:eastAsia="Calibri" w:hAnsi="Calibri" w:cs="Arial"/>
                <w:b/>
                <w:sz w:val="16"/>
                <w:szCs w:val="16"/>
              </w:rPr>
            </w:pPr>
            <w:r w:rsidRPr="00C17881">
              <w:rPr>
                <w:rFonts w:ascii="Calibri" w:eastAsia="Calibri" w:hAnsi="Calibri" w:cs="Arial"/>
                <w:b/>
                <w:sz w:val="16"/>
                <w:szCs w:val="16"/>
              </w:rPr>
              <w:t>Asset Handling</w:t>
            </w:r>
          </w:p>
          <w:p w14:paraId="2E51C872" w14:textId="0E68DBAE"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AE2727" w:rsidRPr="00C17881">
              <w:rPr>
                <w:rFonts w:ascii="Calibri" w:eastAsia="Calibri" w:hAnsi="Calibri" w:cs="Arial"/>
                <w:sz w:val="16"/>
                <w:szCs w:val="16"/>
              </w:rPr>
              <w:t>21Vianet</w:t>
            </w:r>
            <w:r w:rsidRPr="00C17881">
              <w:rPr>
                <w:rFonts w:ascii="Calibri" w:eastAsia="Calibri" w:hAnsi="Calibri" w:cs="Arial"/>
                <w:sz w:val="16"/>
                <w:szCs w:val="16"/>
              </w:rPr>
              <w:t xml:space="preserve"> classifies Customer Data to help identify it and to allow for access to it to be appropriately restricted.</w:t>
            </w:r>
          </w:p>
          <w:p w14:paraId="1283875F" w14:textId="67C067F8"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hAnsi="Calibri"/>
                <w:sz w:val="16"/>
              </w:rPr>
              <w:t>-</w:t>
            </w:r>
            <w:r w:rsidRPr="00C17881">
              <w:rPr>
                <w:rFonts w:ascii="Calibri" w:hAnsi="Calibri"/>
                <w:sz w:val="16"/>
              </w:rPr>
              <w:tab/>
            </w:r>
            <w:r w:rsidR="00AE2727" w:rsidRPr="00C17881">
              <w:rPr>
                <w:rFonts w:ascii="Calibri" w:eastAsia="Calibri" w:hAnsi="Calibri" w:cs="Arial"/>
                <w:sz w:val="16"/>
                <w:szCs w:val="16"/>
              </w:rPr>
              <w:t>21Vianet</w:t>
            </w:r>
            <w:r w:rsidRPr="00C17881">
              <w:rPr>
                <w:rFonts w:ascii="Calibri" w:hAnsi="Calibri"/>
                <w:sz w:val="16"/>
              </w:rPr>
              <w:t xml:space="preserve"> imposes restrictions on printing Customer Data and has procedures for disposing of printed materials that contain Customer Data.</w:t>
            </w:r>
          </w:p>
          <w:p w14:paraId="5AED05B3" w14:textId="24ACD984" w:rsidR="00844593" w:rsidRPr="00C17881" w:rsidRDefault="00AE2727" w:rsidP="00844593">
            <w:pPr>
              <w:numPr>
                <w:ilvl w:val="0"/>
                <w:numId w:val="3"/>
              </w:numPr>
              <w:tabs>
                <w:tab w:val="left" w:pos="158"/>
              </w:tabs>
              <w:spacing w:after="120"/>
              <w:ind w:left="162" w:hanging="180"/>
              <w:rPr>
                <w:rFonts w:ascii="Calibri" w:eastAsia="Calibri" w:hAnsi="Calibri" w:cs="Arial"/>
                <w:sz w:val="16"/>
                <w:szCs w:val="16"/>
              </w:rPr>
            </w:pPr>
            <w:r w:rsidRPr="119F3DA5">
              <w:rPr>
                <w:rFonts w:ascii="Calibri" w:eastAsia="Calibri" w:hAnsi="Calibri" w:cs="Arial"/>
                <w:sz w:val="16"/>
                <w:szCs w:val="16"/>
              </w:rPr>
              <w:t>21Vianet</w:t>
            </w:r>
            <w:r w:rsidR="00844593" w:rsidRPr="119F3DA5">
              <w:rPr>
                <w:rFonts w:ascii="Calibri" w:eastAsia="Calibri" w:hAnsi="Calibri" w:cs="Arial"/>
                <w:sz w:val="16"/>
                <w:szCs w:val="16"/>
              </w:rPr>
              <w:t xml:space="preserve"> personnel must obtain </w:t>
            </w:r>
            <w:r w:rsidR="009D6B7B" w:rsidRPr="119F3DA5">
              <w:rPr>
                <w:rFonts w:ascii="Calibri" w:eastAsia="Calibri" w:hAnsi="Calibri" w:cs="Arial"/>
                <w:sz w:val="16"/>
                <w:szCs w:val="16"/>
              </w:rPr>
              <w:t>21Vianet</w:t>
            </w:r>
            <w:r w:rsidR="00844593" w:rsidRPr="119F3DA5">
              <w:rPr>
                <w:rFonts w:ascii="Calibri" w:eastAsia="Calibri" w:hAnsi="Calibri" w:cs="Arial"/>
                <w:sz w:val="16"/>
                <w:szCs w:val="16"/>
              </w:rPr>
              <w:t xml:space="preserve"> authorization prior to storing Customer Data on portable devices, remotely accessing Customer Data, or processing Customer Data outside </w:t>
            </w:r>
            <w:r w:rsidR="003858CC" w:rsidRPr="119F3DA5">
              <w:rPr>
                <w:rFonts w:ascii="Calibri" w:eastAsia="Calibri" w:hAnsi="Calibri" w:cs="Arial"/>
                <w:sz w:val="16"/>
                <w:szCs w:val="16"/>
              </w:rPr>
              <w:t>21Vianet</w:t>
            </w:r>
            <w:r w:rsidR="00844593" w:rsidRPr="119F3DA5">
              <w:rPr>
                <w:rFonts w:ascii="Calibri" w:eastAsia="Calibri" w:hAnsi="Calibri" w:cs="Arial"/>
                <w:sz w:val="16"/>
                <w:szCs w:val="16"/>
              </w:rPr>
              <w:t>’s facilities.</w:t>
            </w:r>
          </w:p>
        </w:tc>
      </w:tr>
      <w:tr w:rsidR="00844593" w:rsidRPr="00C17881" w14:paraId="7EC15016" w14:textId="77777777" w:rsidTr="119F3DA5">
        <w:tc>
          <w:tcPr>
            <w:tcW w:w="2610" w:type="dxa"/>
            <w:vAlign w:val="center"/>
          </w:tcPr>
          <w:p w14:paraId="7C4A8CE1" w14:textId="77777777" w:rsidR="00844593" w:rsidRPr="00C17881" w:rsidRDefault="00844593" w:rsidP="00844593">
            <w:pPr>
              <w:tabs>
                <w:tab w:val="left" w:pos="158"/>
              </w:tabs>
              <w:spacing w:after="120"/>
              <w:rPr>
                <w:rFonts w:ascii="Calibri" w:eastAsia="Calibri" w:hAnsi="Calibri" w:cs="Arial"/>
                <w:sz w:val="16"/>
                <w:szCs w:val="16"/>
              </w:rPr>
            </w:pPr>
            <w:r w:rsidRPr="00C17881">
              <w:rPr>
                <w:rFonts w:ascii="Calibri" w:eastAsia="Calibri" w:hAnsi="Calibri" w:cs="Arial"/>
                <w:sz w:val="16"/>
                <w:szCs w:val="16"/>
              </w:rPr>
              <w:t>Human Resources Security</w:t>
            </w:r>
          </w:p>
        </w:tc>
        <w:tc>
          <w:tcPr>
            <w:tcW w:w="8190" w:type="dxa"/>
          </w:tcPr>
          <w:p w14:paraId="530B9789" w14:textId="27718C1F" w:rsidR="00844593" w:rsidRPr="00C17881" w:rsidRDefault="00844593" w:rsidP="00844593">
            <w:pPr>
              <w:tabs>
                <w:tab w:val="left" w:pos="158"/>
              </w:tabs>
              <w:spacing w:after="120"/>
              <w:rPr>
                <w:rFonts w:ascii="Calibri" w:eastAsia="Calibri" w:hAnsi="Calibri" w:cs="Arial"/>
                <w:sz w:val="16"/>
                <w:szCs w:val="16"/>
              </w:rPr>
            </w:pPr>
            <w:r w:rsidRPr="00C17881">
              <w:rPr>
                <w:rFonts w:ascii="Calibri" w:eastAsia="Calibri" w:hAnsi="Calibri" w:cs="Arial"/>
                <w:b/>
                <w:sz w:val="16"/>
                <w:szCs w:val="16"/>
              </w:rPr>
              <w:t>Security Training</w:t>
            </w:r>
            <w:r w:rsidRPr="00C17881">
              <w:rPr>
                <w:rFonts w:ascii="Calibri" w:eastAsia="Calibri" w:hAnsi="Calibri" w:cs="Arial"/>
                <w:sz w:val="16"/>
                <w:szCs w:val="16"/>
              </w:rPr>
              <w:t xml:space="preserve">. </w:t>
            </w:r>
            <w:r w:rsidR="003858CC" w:rsidRPr="00C17881">
              <w:rPr>
                <w:rFonts w:ascii="Calibri" w:eastAsia="Calibri" w:hAnsi="Calibri" w:cs="Arial"/>
                <w:sz w:val="16"/>
                <w:szCs w:val="16"/>
              </w:rPr>
              <w:t>21Vianet</w:t>
            </w:r>
            <w:r w:rsidRPr="00C17881">
              <w:rPr>
                <w:rFonts w:ascii="Calibri" w:eastAsia="Calibri" w:hAnsi="Calibri" w:cs="Arial"/>
                <w:sz w:val="16"/>
                <w:szCs w:val="16"/>
              </w:rPr>
              <w:t xml:space="preserve"> informs its personnel about relevant security procedures and their respective roles. </w:t>
            </w:r>
            <w:r w:rsidR="003858CC" w:rsidRPr="00C17881">
              <w:rPr>
                <w:rFonts w:ascii="Calibri" w:eastAsia="Calibri" w:hAnsi="Calibri" w:cs="Arial"/>
                <w:sz w:val="16"/>
                <w:szCs w:val="16"/>
              </w:rPr>
              <w:t xml:space="preserve">21Vianet </w:t>
            </w:r>
            <w:r w:rsidRPr="00C17881">
              <w:rPr>
                <w:rFonts w:ascii="Calibri" w:eastAsia="Calibri" w:hAnsi="Calibri" w:cs="Arial"/>
                <w:sz w:val="16"/>
                <w:szCs w:val="16"/>
              </w:rPr>
              <w:t xml:space="preserve">also informs its personnel of possible consequences of breaching the security rules and procedures. </w:t>
            </w:r>
            <w:r w:rsidR="003858CC" w:rsidRPr="00C17881">
              <w:rPr>
                <w:rFonts w:ascii="Calibri" w:eastAsia="Calibri" w:hAnsi="Calibri" w:cs="Arial"/>
                <w:sz w:val="16"/>
                <w:szCs w:val="16"/>
              </w:rPr>
              <w:t xml:space="preserve">21Vianet </w:t>
            </w:r>
            <w:r w:rsidRPr="00C17881">
              <w:rPr>
                <w:rFonts w:ascii="Calibri" w:eastAsia="Calibri" w:hAnsi="Calibri" w:cs="Arial"/>
                <w:sz w:val="16"/>
                <w:szCs w:val="16"/>
              </w:rPr>
              <w:t>will only use anonymous data in training.</w:t>
            </w:r>
          </w:p>
        </w:tc>
      </w:tr>
      <w:tr w:rsidR="00844593" w:rsidRPr="00C17881" w14:paraId="69518A60" w14:textId="77777777" w:rsidTr="119F3DA5">
        <w:tc>
          <w:tcPr>
            <w:tcW w:w="2610" w:type="dxa"/>
            <w:vAlign w:val="center"/>
          </w:tcPr>
          <w:p w14:paraId="592A5CB8" w14:textId="77777777" w:rsidR="00844593" w:rsidRPr="00C17881" w:rsidRDefault="00844593" w:rsidP="00844593">
            <w:pPr>
              <w:tabs>
                <w:tab w:val="left" w:pos="158"/>
              </w:tabs>
              <w:spacing w:after="120"/>
              <w:rPr>
                <w:rFonts w:ascii="Calibri" w:eastAsia="Calibri" w:hAnsi="Calibri" w:cs="Arial"/>
                <w:sz w:val="16"/>
                <w:szCs w:val="16"/>
              </w:rPr>
            </w:pPr>
            <w:r w:rsidRPr="00C17881">
              <w:rPr>
                <w:rFonts w:ascii="Calibri" w:eastAsia="Calibri" w:hAnsi="Calibri" w:cs="Arial"/>
                <w:sz w:val="16"/>
                <w:szCs w:val="16"/>
              </w:rPr>
              <w:t>Physical and Environmental Security</w:t>
            </w:r>
          </w:p>
        </w:tc>
        <w:tc>
          <w:tcPr>
            <w:tcW w:w="8190" w:type="dxa"/>
          </w:tcPr>
          <w:p w14:paraId="4933DB15" w14:textId="4A195615" w:rsidR="00844593" w:rsidRPr="00C17881" w:rsidRDefault="00844593" w:rsidP="00844593">
            <w:pPr>
              <w:tabs>
                <w:tab w:val="left" w:pos="158"/>
              </w:tabs>
              <w:spacing w:after="120"/>
              <w:rPr>
                <w:rFonts w:ascii="Calibri" w:eastAsia="Calibri" w:hAnsi="Calibri" w:cs="Arial"/>
                <w:sz w:val="16"/>
              </w:rPr>
            </w:pPr>
            <w:r w:rsidRPr="00C17881">
              <w:rPr>
                <w:rFonts w:ascii="Calibri" w:eastAsia="Calibri" w:hAnsi="Calibri" w:cs="Arial"/>
                <w:b/>
                <w:sz w:val="16"/>
                <w:szCs w:val="16"/>
              </w:rPr>
              <w:t>Physical Access to Facilities</w:t>
            </w:r>
            <w:r w:rsidRPr="00C17881">
              <w:rPr>
                <w:rFonts w:ascii="Calibri" w:eastAsia="Calibri" w:hAnsi="Calibri" w:cs="Arial"/>
                <w:sz w:val="16"/>
              </w:rPr>
              <w:t xml:space="preserve">. </w:t>
            </w:r>
            <w:r w:rsidR="00ED007D" w:rsidRPr="00C17881">
              <w:rPr>
                <w:rFonts w:ascii="Calibri" w:eastAsia="Calibri" w:hAnsi="Calibri" w:cs="Arial"/>
                <w:sz w:val="16"/>
                <w:szCs w:val="16"/>
              </w:rPr>
              <w:t xml:space="preserve">21Vianet </w:t>
            </w:r>
            <w:r w:rsidRPr="00C17881">
              <w:rPr>
                <w:rFonts w:ascii="Calibri" w:eastAsia="Calibri" w:hAnsi="Calibri" w:cs="Arial"/>
                <w:sz w:val="16"/>
                <w:szCs w:val="16"/>
              </w:rPr>
              <w:t>limits access to facilities where information systems that process Customer Data are located to identified authorized individuals.</w:t>
            </w:r>
          </w:p>
          <w:p w14:paraId="65687F1B" w14:textId="49082EC8" w:rsidR="00844593" w:rsidRPr="00C17881" w:rsidRDefault="00844593" w:rsidP="00844593">
            <w:pPr>
              <w:tabs>
                <w:tab w:val="left" w:pos="158"/>
              </w:tabs>
              <w:spacing w:after="120"/>
              <w:rPr>
                <w:rFonts w:ascii="Calibri" w:eastAsia="Calibri" w:hAnsi="Calibri" w:cs="Arial"/>
                <w:sz w:val="16"/>
                <w:szCs w:val="16"/>
              </w:rPr>
            </w:pPr>
            <w:r w:rsidRPr="00C17881">
              <w:rPr>
                <w:rFonts w:ascii="Calibri" w:eastAsia="Calibri" w:hAnsi="Calibri" w:cs="Arial"/>
                <w:b/>
                <w:sz w:val="16"/>
                <w:szCs w:val="16"/>
              </w:rPr>
              <w:t>Physical Access to Components</w:t>
            </w:r>
            <w:r w:rsidRPr="00C17881">
              <w:rPr>
                <w:rFonts w:ascii="Calibri" w:eastAsia="Calibri" w:hAnsi="Calibri" w:cs="Arial"/>
                <w:sz w:val="16"/>
              </w:rPr>
              <w:t xml:space="preserve">. </w:t>
            </w:r>
            <w:r w:rsidR="00ED007D" w:rsidRPr="00C17881">
              <w:rPr>
                <w:rFonts w:ascii="Calibri" w:eastAsia="Calibri" w:hAnsi="Calibri" w:cs="Arial"/>
                <w:sz w:val="16"/>
                <w:szCs w:val="16"/>
              </w:rPr>
              <w:t xml:space="preserve">21Vianet </w:t>
            </w:r>
            <w:r w:rsidRPr="00C17881">
              <w:rPr>
                <w:rFonts w:ascii="Calibri" w:eastAsia="Calibri" w:hAnsi="Calibri" w:cs="Arial"/>
                <w:sz w:val="16"/>
                <w:szCs w:val="16"/>
              </w:rPr>
              <w:t>maintains records of the incoming and outgoing media containing Customer Data, including the kind of media, the authorized sender/recipients, date and time, the number of media and the types of Customer Data they contain.</w:t>
            </w:r>
          </w:p>
          <w:p w14:paraId="74E11DC6" w14:textId="59F78F9D" w:rsidR="00844593" w:rsidRPr="00C17881" w:rsidRDefault="00844593" w:rsidP="00844593">
            <w:pPr>
              <w:tabs>
                <w:tab w:val="left" w:pos="158"/>
              </w:tabs>
              <w:spacing w:after="120"/>
              <w:rPr>
                <w:rFonts w:ascii="Calibri" w:eastAsia="Calibri" w:hAnsi="Calibri" w:cs="Arial"/>
                <w:sz w:val="16"/>
              </w:rPr>
            </w:pPr>
            <w:r w:rsidRPr="00C17881">
              <w:rPr>
                <w:rFonts w:ascii="Calibri" w:eastAsia="Calibri" w:hAnsi="Calibri" w:cs="Arial"/>
                <w:b/>
                <w:sz w:val="16"/>
                <w:szCs w:val="16"/>
              </w:rPr>
              <w:t>Protection from Disruptions</w:t>
            </w:r>
            <w:r w:rsidRPr="00C17881">
              <w:rPr>
                <w:rFonts w:ascii="Calibri" w:eastAsia="Calibri" w:hAnsi="Calibri" w:cs="Arial"/>
                <w:sz w:val="16"/>
              </w:rPr>
              <w:t xml:space="preserve">. </w:t>
            </w:r>
            <w:r w:rsidR="00ED007D" w:rsidRPr="00C17881">
              <w:rPr>
                <w:rFonts w:ascii="Calibri" w:eastAsia="Calibri" w:hAnsi="Calibri" w:cs="Arial"/>
                <w:sz w:val="16"/>
                <w:szCs w:val="16"/>
              </w:rPr>
              <w:t>21Vianet</w:t>
            </w:r>
            <w:r w:rsidRPr="00C17881">
              <w:rPr>
                <w:rFonts w:ascii="Calibri" w:eastAsia="Calibri" w:hAnsi="Calibri" w:cs="Arial"/>
                <w:sz w:val="16"/>
                <w:szCs w:val="16"/>
              </w:rPr>
              <w:t xml:space="preserve"> uses a variety of industry standard systems to protect against loss of data due to power supply failure or line interference.</w:t>
            </w:r>
          </w:p>
          <w:p w14:paraId="7B403581" w14:textId="094D5587" w:rsidR="00844593" w:rsidRPr="00C17881" w:rsidRDefault="00844593" w:rsidP="00844593">
            <w:pPr>
              <w:tabs>
                <w:tab w:val="left" w:pos="158"/>
              </w:tabs>
              <w:spacing w:after="120"/>
              <w:rPr>
                <w:rFonts w:ascii="Calibri" w:eastAsia="Calibri" w:hAnsi="Calibri" w:cs="Arial"/>
                <w:sz w:val="16"/>
                <w:szCs w:val="16"/>
              </w:rPr>
            </w:pPr>
            <w:r w:rsidRPr="00C17881">
              <w:rPr>
                <w:rFonts w:ascii="Calibri" w:eastAsia="Calibri" w:hAnsi="Calibri" w:cs="Arial"/>
                <w:b/>
                <w:sz w:val="16"/>
                <w:szCs w:val="16"/>
              </w:rPr>
              <w:t>Component Disposal</w:t>
            </w:r>
            <w:r w:rsidRPr="00C17881">
              <w:rPr>
                <w:rFonts w:ascii="Calibri" w:eastAsia="Calibri" w:hAnsi="Calibri" w:cs="Arial"/>
                <w:sz w:val="16"/>
              </w:rPr>
              <w:t xml:space="preserve">. </w:t>
            </w:r>
            <w:r w:rsidR="00ED007D" w:rsidRPr="00C17881">
              <w:rPr>
                <w:rFonts w:ascii="Calibri" w:eastAsia="Calibri" w:hAnsi="Calibri" w:cs="Arial"/>
                <w:sz w:val="16"/>
                <w:szCs w:val="16"/>
              </w:rPr>
              <w:t xml:space="preserve">21Vianet </w:t>
            </w:r>
            <w:r w:rsidRPr="00C17881">
              <w:rPr>
                <w:rFonts w:ascii="Calibri" w:eastAsia="Calibri" w:hAnsi="Calibri" w:cs="Arial"/>
                <w:sz w:val="16"/>
                <w:szCs w:val="16"/>
              </w:rPr>
              <w:t>uses industry standard processes to delete Customer Data when it is no longer needed.</w:t>
            </w:r>
          </w:p>
        </w:tc>
      </w:tr>
      <w:tr w:rsidR="00844593" w:rsidRPr="00C17881" w14:paraId="2CA0469F" w14:textId="77777777" w:rsidTr="119F3DA5">
        <w:tc>
          <w:tcPr>
            <w:tcW w:w="2610" w:type="dxa"/>
            <w:tcBorders>
              <w:bottom w:val="single" w:sz="4" w:space="0" w:color="auto"/>
            </w:tcBorders>
            <w:vAlign w:val="center"/>
          </w:tcPr>
          <w:p w14:paraId="78367018" w14:textId="77777777" w:rsidR="00844593" w:rsidRPr="00C17881" w:rsidRDefault="00844593" w:rsidP="00844593">
            <w:pPr>
              <w:tabs>
                <w:tab w:val="left" w:pos="158"/>
              </w:tabs>
              <w:spacing w:after="120"/>
              <w:rPr>
                <w:rFonts w:ascii="Calibri" w:eastAsia="Calibri" w:hAnsi="Calibri" w:cs="Arial"/>
                <w:sz w:val="16"/>
                <w:szCs w:val="16"/>
              </w:rPr>
            </w:pPr>
            <w:r w:rsidRPr="00C17881">
              <w:rPr>
                <w:rFonts w:ascii="Calibri" w:eastAsia="Calibri" w:hAnsi="Calibri" w:cs="Arial"/>
                <w:sz w:val="16"/>
                <w:szCs w:val="16"/>
              </w:rPr>
              <w:t>Communications and Operations Management</w:t>
            </w:r>
          </w:p>
        </w:tc>
        <w:tc>
          <w:tcPr>
            <w:tcW w:w="8190" w:type="dxa"/>
            <w:tcBorders>
              <w:bottom w:val="single" w:sz="4" w:space="0" w:color="auto"/>
            </w:tcBorders>
          </w:tcPr>
          <w:p w14:paraId="5B774626" w14:textId="76D6C733" w:rsidR="00844593" w:rsidRPr="00C17881" w:rsidRDefault="00844593" w:rsidP="00844593">
            <w:pPr>
              <w:tabs>
                <w:tab w:val="left" w:pos="158"/>
              </w:tabs>
              <w:spacing w:after="120"/>
              <w:rPr>
                <w:rFonts w:ascii="Calibri" w:eastAsia="Calibri" w:hAnsi="Calibri" w:cs="Arial"/>
                <w:sz w:val="16"/>
                <w:szCs w:val="16"/>
              </w:rPr>
            </w:pPr>
            <w:r w:rsidRPr="00C17881">
              <w:rPr>
                <w:rFonts w:ascii="Calibri" w:eastAsia="Calibri" w:hAnsi="Calibri" w:cs="Arial"/>
                <w:b/>
                <w:sz w:val="16"/>
                <w:szCs w:val="16"/>
              </w:rPr>
              <w:t>Operational Policy</w:t>
            </w:r>
            <w:r w:rsidRPr="00C17881">
              <w:rPr>
                <w:rFonts w:ascii="Calibri" w:eastAsia="Calibri" w:hAnsi="Calibri" w:cs="Arial"/>
                <w:sz w:val="16"/>
                <w:szCs w:val="16"/>
              </w:rPr>
              <w:t xml:space="preserve">. </w:t>
            </w:r>
            <w:r w:rsidR="000D0A25" w:rsidRPr="00C17881">
              <w:rPr>
                <w:rFonts w:ascii="Calibri" w:eastAsia="Calibri" w:hAnsi="Calibri" w:cs="Arial"/>
                <w:sz w:val="16"/>
                <w:szCs w:val="16"/>
              </w:rPr>
              <w:t xml:space="preserve">21Vianet </w:t>
            </w:r>
            <w:r w:rsidRPr="00C17881">
              <w:rPr>
                <w:rFonts w:ascii="Calibri" w:eastAsia="Calibri" w:hAnsi="Calibri" w:cs="Arial"/>
                <w:sz w:val="16"/>
                <w:szCs w:val="16"/>
              </w:rPr>
              <w:t>maintains security documents describing its security measures and the relevant procedures and responsibilities of its personnel who have access to Customer Data.</w:t>
            </w:r>
          </w:p>
          <w:p w14:paraId="09CAFC58" w14:textId="77777777" w:rsidR="00844593" w:rsidRPr="00C17881" w:rsidRDefault="00844593" w:rsidP="00844593">
            <w:pPr>
              <w:tabs>
                <w:tab w:val="left" w:pos="158"/>
              </w:tabs>
              <w:spacing w:after="120"/>
              <w:rPr>
                <w:rFonts w:ascii="Calibri" w:eastAsia="Calibri" w:hAnsi="Calibri" w:cs="Arial"/>
                <w:b/>
                <w:sz w:val="16"/>
                <w:szCs w:val="16"/>
              </w:rPr>
            </w:pPr>
            <w:r w:rsidRPr="00C17881">
              <w:rPr>
                <w:rFonts w:ascii="Calibri" w:eastAsia="Calibri" w:hAnsi="Calibri" w:cs="Arial"/>
                <w:b/>
                <w:sz w:val="16"/>
                <w:szCs w:val="16"/>
              </w:rPr>
              <w:t>Data Recovery Procedures</w:t>
            </w:r>
          </w:p>
          <w:p w14:paraId="4B3F7BF5" w14:textId="28A4E158"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t xml:space="preserve">On an ongoing basis, but in no case less frequently than once a week (unless no Customer Data has been updated during that period), </w:t>
            </w:r>
            <w:r w:rsidR="00B02474" w:rsidRPr="00C17881">
              <w:rPr>
                <w:rFonts w:ascii="Calibri" w:eastAsia="Calibri" w:hAnsi="Calibri" w:cs="Arial"/>
                <w:sz w:val="16"/>
                <w:szCs w:val="16"/>
              </w:rPr>
              <w:t xml:space="preserve">21Vianet </w:t>
            </w:r>
            <w:r w:rsidRPr="00C17881">
              <w:rPr>
                <w:rFonts w:ascii="Calibri" w:eastAsia="Calibri" w:hAnsi="Calibri" w:cs="Arial"/>
                <w:sz w:val="16"/>
                <w:szCs w:val="16"/>
              </w:rPr>
              <w:t>maintains multiple copies of Customer Data from which Customer Data can be recovered.</w:t>
            </w:r>
          </w:p>
          <w:p w14:paraId="5D83447D" w14:textId="5865C382"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BA20EF" w:rsidRPr="00C17881">
              <w:rPr>
                <w:rFonts w:ascii="Calibri" w:eastAsia="Calibri" w:hAnsi="Calibri" w:cs="Arial"/>
                <w:sz w:val="16"/>
                <w:szCs w:val="16"/>
              </w:rPr>
              <w:t xml:space="preserve">21Vianet </w:t>
            </w:r>
            <w:r w:rsidRPr="00C17881">
              <w:rPr>
                <w:rFonts w:ascii="Calibri" w:eastAsia="Calibri" w:hAnsi="Calibri" w:cs="Arial"/>
                <w:sz w:val="16"/>
                <w:szCs w:val="16"/>
              </w:rPr>
              <w:t>stores copies of Customer Data and data recovery procedures in a different place from where the primary computer equipment processing the Customer Data is located.</w:t>
            </w:r>
          </w:p>
          <w:p w14:paraId="0FE74B20" w14:textId="530A4A90"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490CA5" w:rsidRPr="00C17881">
              <w:rPr>
                <w:rFonts w:ascii="Calibri" w:eastAsia="Calibri" w:hAnsi="Calibri" w:cs="Arial"/>
                <w:sz w:val="16"/>
                <w:szCs w:val="16"/>
              </w:rPr>
              <w:t xml:space="preserve">21Vianet </w:t>
            </w:r>
            <w:r w:rsidRPr="00C17881">
              <w:rPr>
                <w:rFonts w:ascii="Calibri" w:eastAsia="Calibri" w:hAnsi="Calibri" w:cs="Arial"/>
                <w:sz w:val="16"/>
                <w:szCs w:val="16"/>
              </w:rPr>
              <w:t>has specific procedures in place governing access to copies of Customer Data.</w:t>
            </w:r>
          </w:p>
          <w:p w14:paraId="3739CAB1" w14:textId="12FB0CB9"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490CA5" w:rsidRPr="00C17881">
              <w:rPr>
                <w:rFonts w:ascii="Calibri" w:eastAsia="Calibri" w:hAnsi="Calibri" w:cs="Arial"/>
                <w:sz w:val="16"/>
                <w:szCs w:val="16"/>
              </w:rPr>
              <w:t xml:space="preserve">21Vianet </w:t>
            </w:r>
            <w:r w:rsidRPr="00C17881">
              <w:rPr>
                <w:rFonts w:ascii="Calibri" w:eastAsia="Calibri" w:hAnsi="Calibri" w:cs="Arial"/>
                <w:sz w:val="16"/>
                <w:szCs w:val="16"/>
              </w:rPr>
              <w:t xml:space="preserve">reviews data recovery procedures at least every </w:t>
            </w:r>
            <w:r w:rsidR="00ED01CE" w:rsidRPr="00C17881">
              <w:rPr>
                <w:rFonts w:ascii="Calibri" w:eastAsia="Calibri" w:hAnsi="Calibri" w:cs="Arial"/>
                <w:sz w:val="16"/>
                <w:szCs w:val="16"/>
              </w:rPr>
              <w:t xml:space="preserve">twelve </w:t>
            </w:r>
            <w:r w:rsidRPr="00C17881">
              <w:rPr>
                <w:rFonts w:ascii="Calibri" w:eastAsia="Calibri" w:hAnsi="Calibri" w:cs="Arial"/>
                <w:sz w:val="16"/>
                <w:szCs w:val="16"/>
              </w:rPr>
              <w:t>months.</w:t>
            </w:r>
          </w:p>
          <w:p w14:paraId="3F21A764" w14:textId="4423E275"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A34C14" w:rsidRPr="00C17881">
              <w:rPr>
                <w:rFonts w:ascii="Calibri" w:eastAsia="Calibri" w:hAnsi="Calibri" w:cs="Arial"/>
                <w:sz w:val="16"/>
                <w:szCs w:val="16"/>
              </w:rPr>
              <w:t xml:space="preserve">21Vianet </w:t>
            </w:r>
            <w:r w:rsidRPr="00C17881">
              <w:rPr>
                <w:rFonts w:ascii="Calibri" w:eastAsia="Calibri" w:hAnsi="Calibri" w:cs="Arial"/>
                <w:sz w:val="16"/>
                <w:szCs w:val="16"/>
              </w:rPr>
              <w:t>logs data restoration efforts, including the person responsible, the description of the restored data and where applicable, the person responsible and which data (if any) had to be input manually in the data recovery process.</w:t>
            </w:r>
          </w:p>
          <w:p w14:paraId="091F7EEC" w14:textId="2FB386C2" w:rsidR="00844593" w:rsidRPr="00C17881" w:rsidRDefault="00844593" w:rsidP="00844593">
            <w:pPr>
              <w:tabs>
                <w:tab w:val="left" w:pos="158"/>
              </w:tabs>
              <w:spacing w:after="120"/>
              <w:rPr>
                <w:rFonts w:ascii="Calibri" w:eastAsia="Calibri" w:hAnsi="Calibri" w:cs="Arial"/>
                <w:sz w:val="16"/>
                <w:szCs w:val="16"/>
              </w:rPr>
            </w:pPr>
            <w:r w:rsidRPr="00C17881">
              <w:rPr>
                <w:rFonts w:ascii="Calibri" w:eastAsia="Calibri" w:hAnsi="Calibri" w:cs="Arial"/>
                <w:b/>
                <w:sz w:val="16"/>
                <w:szCs w:val="16"/>
              </w:rPr>
              <w:t>Malicious Software</w:t>
            </w:r>
            <w:r w:rsidRPr="00C17881">
              <w:rPr>
                <w:rFonts w:ascii="Calibri" w:eastAsia="Calibri" w:hAnsi="Calibri" w:cs="Arial"/>
                <w:sz w:val="16"/>
                <w:szCs w:val="16"/>
              </w:rPr>
              <w:t xml:space="preserve">. </w:t>
            </w:r>
            <w:r w:rsidR="002350CE" w:rsidRPr="00C17881">
              <w:rPr>
                <w:rFonts w:ascii="Calibri" w:eastAsia="Calibri" w:hAnsi="Calibri" w:cs="Arial"/>
                <w:sz w:val="16"/>
                <w:szCs w:val="16"/>
              </w:rPr>
              <w:t xml:space="preserve">21Vianet </w:t>
            </w:r>
            <w:r w:rsidRPr="00C17881">
              <w:rPr>
                <w:rFonts w:ascii="Calibri" w:eastAsia="Calibri" w:hAnsi="Calibri" w:cs="Arial"/>
                <w:sz w:val="16"/>
                <w:szCs w:val="16"/>
              </w:rPr>
              <w:t>has anti-malware controls to help avoid malicious software gaining unauthorized access to Customer Data, including malicious software originating from public networks.</w:t>
            </w:r>
          </w:p>
          <w:p w14:paraId="1854E42D" w14:textId="77777777" w:rsidR="00844593" w:rsidRPr="00C17881" w:rsidRDefault="00844593" w:rsidP="00844593">
            <w:pPr>
              <w:tabs>
                <w:tab w:val="left" w:pos="158"/>
              </w:tabs>
              <w:spacing w:after="120"/>
              <w:rPr>
                <w:rFonts w:ascii="Calibri" w:eastAsia="Calibri" w:hAnsi="Calibri" w:cs="Arial"/>
                <w:b/>
                <w:sz w:val="16"/>
                <w:szCs w:val="16"/>
              </w:rPr>
            </w:pPr>
            <w:r w:rsidRPr="00C17881">
              <w:rPr>
                <w:rFonts w:ascii="Calibri" w:eastAsia="Calibri" w:hAnsi="Calibri" w:cs="Arial"/>
                <w:b/>
                <w:sz w:val="16"/>
                <w:szCs w:val="16"/>
              </w:rPr>
              <w:t>Data Beyond Boundaries</w:t>
            </w:r>
          </w:p>
          <w:p w14:paraId="0BC24DEB" w14:textId="15459BAB"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B177F8" w:rsidRPr="00C17881">
              <w:rPr>
                <w:rFonts w:ascii="Calibri" w:eastAsia="Calibri" w:hAnsi="Calibri" w:cs="Arial"/>
                <w:sz w:val="16"/>
                <w:szCs w:val="16"/>
              </w:rPr>
              <w:t xml:space="preserve">21Vianet </w:t>
            </w:r>
            <w:r w:rsidRPr="00C17881">
              <w:rPr>
                <w:rFonts w:ascii="Calibri" w:eastAsia="Calibri" w:hAnsi="Calibri" w:cs="Arial"/>
                <w:sz w:val="16"/>
                <w:szCs w:val="16"/>
              </w:rPr>
              <w:t>encrypts, or enables Customer to encrypt, Customer Data that is transmitted over public networks.</w:t>
            </w:r>
          </w:p>
          <w:p w14:paraId="3833F35C" w14:textId="2A71A4C5"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lastRenderedPageBreak/>
              <w:t>-</w:t>
            </w:r>
            <w:r w:rsidRPr="00C17881">
              <w:rPr>
                <w:rFonts w:ascii="Calibri" w:eastAsia="Calibri" w:hAnsi="Calibri" w:cs="Arial"/>
                <w:sz w:val="16"/>
                <w:szCs w:val="16"/>
              </w:rPr>
              <w:tab/>
            </w:r>
            <w:r w:rsidR="00B177F8" w:rsidRPr="00C17881">
              <w:rPr>
                <w:rFonts w:ascii="Calibri" w:eastAsia="Calibri" w:hAnsi="Calibri" w:cs="Arial"/>
                <w:sz w:val="16"/>
                <w:szCs w:val="16"/>
              </w:rPr>
              <w:t xml:space="preserve">21Vianet </w:t>
            </w:r>
            <w:r w:rsidRPr="00C17881">
              <w:rPr>
                <w:rFonts w:ascii="Calibri" w:eastAsia="Calibri" w:hAnsi="Calibri" w:cs="Arial"/>
                <w:sz w:val="16"/>
                <w:szCs w:val="16"/>
              </w:rPr>
              <w:t>restricts access to Customer Data in media leaving its facilities.</w:t>
            </w:r>
          </w:p>
          <w:p w14:paraId="3C0BD2BC" w14:textId="64CAF580" w:rsidR="00844593" w:rsidRPr="00C17881" w:rsidRDefault="00844593" w:rsidP="00844593">
            <w:pPr>
              <w:tabs>
                <w:tab w:val="left" w:pos="158"/>
              </w:tabs>
              <w:spacing w:after="120"/>
              <w:rPr>
                <w:rFonts w:ascii="Calibri" w:eastAsia="Calibri" w:hAnsi="Calibri" w:cs="Arial"/>
                <w:sz w:val="16"/>
                <w:szCs w:val="16"/>
              </w:rPr>
            </w:pPr>
            <w:r w:rsidRPr="00C17881">
              <w:rPr>
                <w:rFonts w:ascii="Calibri" w:eastAsia="Calibri" w:hAnsi="Calibri" w:cs="Arial"/>
                <w:b/>
                <w:sz w:val="16"/>
                <w:szCs w:val="16"/>
              </w:rPr>
              <w:t>Event Logging</w:t>
            </w:r>
            <w:r w:rsidRPr="00C17881">
              <w:rPr>
                <w:rFonts w:ascii="Calibri" w:eastAsia="Calibri" w:hAnsi="Calibri" w:cs="Arial"/>
                <w:sz w:val="16"/>
                <w:szCs w:val="16"/>
              </w:rPr>
              <w:t xml:space="preserve">. </w:t>
            </w:r>
            <w:r w:rsidR="00F10833" w:rsidRPr="00C17881">
              <w:rPr>
                <w:rFonts w:ascii="Calibri" w:eastAsia="Calibri" w:hAnsi="Calibri" w:cs="Arial"/>
                <w:sz w:val="16"/>
                <w:szCs w:val="16"/>
              </w:rPr>
              <w:t xml:space="preserve">21Vianet </w:t>
            </w:r>
            <w:r w:rsidRPr="00C17881">
              <w:rPr>
                <w:rFonts w:ascii="Calibri" w:eastAsia="Calibri" w:hAnsi="Calibri" w:cs="Arial"/>
                <w:sz w:val="16"/>
                <w:szCs w:val="16"/>
              </w:rPr>
              <w:t>logs, or enables Customer to log, access and use of information systems containing Customer Data, registering the access ID, time, authorization granted or denied, and relevant activity.</w:t>
            </w:r>
          </w:p>
        </w:tc>
      </w:tr>
      <w:tr w:rsidR="00844593" w:rsidRPr="00C17881" w14:paraId="1EAF0B42" w14:textId="77777777" w:rsidTr="119F3DA5">
        <w:tc>
          <w:tcPr>
            <w:tcW w:w="2610" w:type="dxa"/>
            <w:tcBorders>
              <w:top w:val="single" w:sz="4" w:space="0" w:color="auto"/>
              <w:left w:val="single" w:sz="4" w:space="0" w:color="auto"/>
              <w:bottom w:val="single" w:sz="4" w:space="0" w:color="auto"/>
              <w:right w:val="single" w:sz="4" w:space="0" w:color="auto"/>
            </w:tcBorders>
            <w:vAlign w:val="center"/>
          </w:tcPr>
          <w:p w14:paraId="1BC210D0" w14:textId="77777777" w:rsidR="00844593" w:rsidRPr="00C17881" w:rsidRDefault="00844593" w:rsidP="00844593">
            <w:pPr>
              <w:tabs>
                <w:tab w:val="left" w:pos="158"/>
              </w:tabs>
              <w:spacing w:after="120"/>
              <w:rPr>
                <w:rFonts w:ascii="Calibri" w:eastAsia="Calibri" w:hAnsi="Calibri" w:cs="Arial"/>
                <w:sz w:val="16"/>
                <w:szCs w:val="16"/>
              </w:rPr>
            </w:pPr>
            <w:r w:rsidRPr="00C17881">
              <w:rPr>
                <w:rFonts w:ascii="Calibri" w:eastAsia="Calibri" w:hAnsi="Calibri" w:cs="Arial"/>
                <w:sz w:val="16"/>
                <w:szCs w:val="16"/>
              </w:rPr>
              <w:lastRenderedPageBreak/>
              <w:t>Access Control</w:t>
            </w:r>
          </w:p>
        </w:tc>
        <w:tc>
          <w:tcPr>
            <w:tcW w:w="8190" w:type="dxa"/>
            <w:tcBorders>
              <w:top w:val="single" w:sz="4" w:space="0" w:color="auto"/>
              <w:left w:val="single" w:sz="4" w:space="0" w:color="auto"/>
              <w:bottom w:val="single" w:sz="4" w:space="0" w:color="auto"/>
              <w:right w:val="single" w:sz="4" w:space="0" w:color="auto"/>
            </w:tcBorders>
          </w:tcPr>
          <w:p w14:paraId="7F0BC73D" w14:textId="59392AD5" w:rsidR="00844593" w:rsidRPr="00C17881" w:rsidRDefault="00844593" w:rsidP="00844593">
            <w:pPr>
              <w:tabs>
                <w:tab w:val="left" w:pos="158"/>
              </w:tabs>
              <w:spacing w:after="120"/>
              <w:rPr>
                <w:rFonts w:ascii="Calibri" w:eastAsia="Calibri" w:hAnsi="Calibri" w:cs="Arial"/>
                <w:sz w:val="16"/>
                <w:szCs w:val="16"/>
              </w:rPr>
            </w:pPr>
            <w:r w:rsidRPr="00C17881">
              <w:rPr>
                <w:rFonts w:ascii="Calibri" w:eastAsia="Calibri" w:hAnsi="Calibri" w:cs="Arial"/>
                <w:b/>
                <w:sz w:val="16"/>
                <w:szCs w:val="16"/>
              </w:rPr>
              <w:t>Access Policy</w:t>
            </w:r>
            <w:r w:rsidRPr="00C17881">
              <w:rPr>
                <w:rFonts w:ascii="Calibri" w:eastAsia="Calibri" w:hAnsi="Calibri" w:cs="Arial"/>
                <w:sz w:val="16"/>
                <w:szCs w:val="16"/>
              </w:rPr>
              <w:t xml:space="preserve">. </w:t>
            </w:r>
            <w:r w:rsidR="0093004E" w:rsidRPr="00C17881">
              <w:rPr>
                <w:rFonts w:ascii="Calibri" w:eastAsia="Calibri" w:hAnsi="Calibri" w:cs="Arial"/>
                <w:sz w:val="16"/>
                <w:szCs w:val="16"/>
              </w:rPr>
              <w:t>21Vianet</w:t>
            </w:r>
            <w:r w:rsidRPr="00C17881">
              <w:rPr>
                <w:rFonts w:ascii="Calibri" w:eastAsia="Calibri" w:hAnsi="Calibri" w:cs="Arial"/>
                <w:sz w:val="16"/>
                <w:szCs w:val="16"/>
              </w:rPr>
              <w:t xml:space="preserve"> maintains a record of security privileges of individuals having access to Customer Data.</w:t>
            </w:r>
          </w:p>
          <w:p w14:paraId="01E75A89" w14:textId="77777777" w:rsidR="00844593" w:rsidRPr="00C17881" w:rsidRDefault="00844593" w:rsidP="00844593">
            <w:pPr>
              <w:tabs>
                <w:tab w:val="left" w:pos="158"/>
              </w:tabs>
              <w:spacing w:after="120"/>
              <w:rPr>
                <w:rFonts w:ascii="Calibri" w:eastAsia="Calibri" w:hAnsi="Calibri" w:cs="Arial"/>
                <w:b/>
                <w:sz w:val="16"/>
                <w:szCs w:val="16"/>
              </w:rPr>
            </w:pPr>
            <w:r w:rsidRPr="00C17881">
              <w:rPr>
                <w:rFonts w:ascii="Calibri" w:eastAsia="Calibri" w:hAnsi="Calibri" w:cs="Arial"/>
                <w:b/>
                <w:sz w:val="16"/>
                <w:szCs w:val="16"/>
              </w:rPr>
              <w:t>Access Authorization</w:t>
            </w:r>
          </w:p>
          <w:p w14:paraId="2388F87D" w14:textId="375E024F"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93004E" w:rsidRPr="00C17881">
              <w:rPr>
                <w:rFonts w:ascii="Calibri" w:eastAsia="Calibri" w:hAnsi="Calibri" w:cs="Arial"/>
                <w:sz w:val="16"/>
                <w:szCs w:val="16"/>
              </w:rPr>
              <w:t xml:space="preserve">21Vianet </w:t>
            </w:r>
            <w:r w:rsidRPr="00C17881">
              <w:rPr>
                <w:rFonts w:ascii="Calibri" w:eastAsia="Calibri" w:hAnsi="Calibri" w:cs="Arial"/>
                <w:sz w:val="16"/>
                <w:szCs w:val="16"/>
              </w:rPr>
              <w:t xml:space="preserve">maintains and updates a record of personnel authorized to access </w:t>
            </w:r>
            <w:r w:rsidR="000C1C0E" w:rsidRPr="00C17881">
              <w:rPr>
                <w:rFonts w:ascii="Calibri" w:eastAsia="Calibri" w:hAnsi="Calibri" w:cs="Arial"/>
                <w:sz w:val="16"/>
                <w:szCs w:val="16"/>
              </w:rPr>
              <w:t>21Vianet</w:t>
            </w:r>
            <w:r w:rsidRPr="00C17881">
              <w:rPr>
                <w:rFonts w:ascii="Calibri" w:eastAsia="Calibri" w:hAnsi="Calibri" w:cs="Arial"/>
                <w:sz w:val="16"/>
                <w:szCs w:val="16"/>
              </w:rPr>
              <w:t xml:space="preserve"> systems that contain Customer Data.</w:t>
            </w:r>
          </w:p>
          <w:p w14:paraId="58B18829" w14:textId="2C8B6CF0" w:rsidR="00844593" w:rsidRPr="00C65B58"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12092F" w:rsidRPr="00C17881">
              <w:rPr>
                <w:rFonts w:ascii="Calibri" w:eastAsia="Calibri" w:hAnsi="Calibri" w:cs="Arial"/>
                <w:sz w:val="16"/>
                <w:szCs w:val="16"/>
              </w:rPr>
              <w:t>21Vianet</w:t>
            </w:r>
            <w:r w:rsidR="0012092F" w:rsidRPr="00C17881">
              <w:rPr>
                <w:rFonts w:ascii="Calibri" w:hAnsi="Calibri"/>
                <w:sz w:val="16"/>
              </w:rPr>
              <w:t xml:space="preserve"> </w:t>
            </w:r>
            <w:r w:rsidRPr="00C17881">
              <w:rPr>
                <w:rFonts w:ascii="Calibri" w:hAnsi="Calibri"/>
                <w:sz w:val="16"/>
              </w:rPr>
              <w:t xml:space="preserve">deactivates authentication credentials that have not been used for </w:t>
            </w:r>
            <w:proofErr w:type="gramStart"/>
            <w:r w:rsidRPr="00C17881">
              <w:rPr>
                <w:rFonts w:ascii="Calibri" w:hAnsi="Calibri"/>
                <w:sz w:val="16"/>
              </w:rPr>
              <w:t>a period of time</w:t>
            </w:r>
            <w:proofErr w:type="gramEnd"/>
            <w:r w:rsidRPr="00C17881">
              <w:rPr>
                <w:rFonts w:ascii="Calibri" w:hAnsi="Calibri"/>
                <w:sz w:val="16"/>
              </w:rPr>
              <w:t xml:space="preserve"> not to exceed six months</w:t>
            </w:r>
            <w:r w:rsidRPr="00620BA6">
              <w:rPr>
                <w:rFonts w:ascii="Calibri" w:hAnsi="Calibri"/>
                <w:sz w:val="16"/>
              </w:rPr>
              <w:t>.</w:t>
            </w:r>
          </w:p>
          <w:p w14:paraId="2DC178F1" w14:textId="7BDF0920"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12092F" w:rsidRPr="00C17881">
              <w:rPr>
                <w:rFonts w:ascii="Calibri" w:eastAsia="Calibri" w:hAnsi="Calibri" w:cs="Arial"/>
                <w:sz w:val="16"/>
                <w:szCs w:val="16"/>
              </w:rPr>
              <w:t xml:space="preserve">21Vianet </w:t>
            </w:r>
            <w:r w:rsidRPr="00C17881">
              <w:rPr>
                <w:rFonts w:ascii="Calibri" w:eastAsia="Calibri" w:hAnsi="Calibri" w:cs="Arial"/>
                <w:sz w:val="16"/>
                <w:szCs w:val="16"/>
              </w:rPr>
              <w:t xml:space="preserve">identifies those personnel who may grant, </w:t>
            </w:r>
            <w:proofErr w:type="gramStart"/>
            <w:r w:rsidRPr="00C17881">
              <w:rPr>
                <w:rFonts w:ascii="Calibri" w:eastAsia="Calibri" w:hAnsi="Calibri" w:cs="Arial"/>
                <w:sz w:val="16"/>
                <w:szCs w:val="16"/>
              </w:rPr>
              <w:t>alter</w:t>
            </w:r>
            <w:proofErr w:type="gramEnd"/>
            <w:r w:rsidRPr="00C17881">
              <w:rPr>
                <w:rFonts w:ascii="Calibri" w:eastAsia="Calibri" w:hAnsi="Calibri" w:cs="Arial"/>
                <w:sz w:val="16"/>
                <w:szCs w:val="16"/>
              </w:rPr>
              <w:t xml:space="preserve"> or cancel authorized access to data and resources. </w:t>
            </w:r>
          </w:p>
          <w:p w14:paraId="72498C8A" w14:textId="366E1DF1"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12092F" w:rsidRPr="00C17881">
              <w:rPr>
                <w:rFonts w:ascii="Calibri" w:eastAsia="Calibri" w:hAnsi="Calibri" w:cs="Arial"/>
                <w:sz w:val="16"/>
                <w:szCs w:val="16"/>
              </w:rPr>
              <w:t xml:space="preserve">21Vianet </w:t>
            </w:r>
            <w:r w:rsidRPr="00C17881">
              <w:rPr>
                <w:rFonts w:ascii="Calibri" w:eastAsia="Calibri" w:hAnsi="Calibri" w:cs="Arial"/>
                <w:sz w:val="16"/>
                <w:szCs w:val="16"/>
              </w:rPr>
              <w:t>ensures that where more than one individual has access to systems containing Customer Data, the individuals have separate identifiers/log-ins.</w:t>
            </w:r>
          </w:p>
          <w:p w14:paraId="0AA185EB" w14:textId="77777777" w:rsidR="00844593" w:rsidRPr="00C17881" w:rsidRDefault="00844593" w:rsidP="00844593">
            <w:pPr>
              <w:tabs>
                <w:tab w:val="left" w:pos="158"/>
              </w:tabs>
              <w:spacing w:after="120"/>
              <w:rPr>
                <w:rFonts w:ascii="Calibri" w:eastAsia="Calibri" w:hAnsi="Calibri" w:cs="Arial"/>
                <w:b/>
                <w:sz w:val="16"/>
                <w:szCs w:val="16"/>
              </w:rPr>
            </w:pPr>
            <w:r w:rsidRPr="00C17881">
              <w:rPr>
                <w:rFonts w:ascii="Calibri" w:eastAsia="Calibri" w:hAnsi="Calibri" w:cs="Arial"/>
                <w:b/>
                <w:sz w:val="16"/>
                <w:szCs w:val="16"/>
              </w:rPr>
              <w:t>Least Privilege</w:t>
            </w:r>
          </w:p>
          <w:p w14:paraId="719B3E8B" w14:textId="77777777"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t xml:space="preserve">Technical support personnel are only permitted to have access to Customer Data when needed. </w:t>
            </w:r>
          </w:p>
          <w:p w14:paraId="6BBB40D9" w14:textId="397F7035" w:rsidR="00844593" w:rsidRPr="00C17881" w:rsidRDefault="00844593" w:rsidP="00844593">
            <w:pPr>
              <w:tabs>
                <w:tab w:val="left" w:pos="158"/>
              </w:tabs>
              <w:spacing w:after="120"/>
              <w:ind w:left="162" w:hanging="162"/>
              <w:rPr>
                <w:rFonts w:ascii="Calibri" w:eastAsia="Calibri" w:hAnsi="Calibri" w:cs="Arial"/>
                <w:sz w:val="16"/>
              </w:rPr>
            </w:pPr>
            <w:r w:rsidRPr="00C17881">
              <w:rPr>
                <w:rFonts w:ascii="Calibri" w:eastAsia="Calibri" w:hAnsi="Calibri" w:cs="Arial"/>
                <w:sz w:val="16"/>
                <w:szCs w:val="16"/>
              </w:rPr>
              <w:t>-</w:t>
            </w:r>
            <w:r w:rsidRPr="00C17881">
              <w:rPr>
                <w:rFonts w:ascii="Calibri" w:eastAsia="Calibri" w:hAnsi="Calibri" w:cs="Arial"/>
                <w:sz w:val="16"/>
                <w:szCs w:val="16"/>
              </w:rPr>
              <w:tab/>
            </w:r>
            <w:r w:rsidR="0053588D" w:rsidRPr="00C17881">
              <w:rPr>
                <w:rFonts w:ascii="Calibri" w:eastAsia="Calibri" w:hAnsi="Calibri" w:cs="Arial"/>
                <w:sz w:val="16"/>
                <w:szCs w:val="16"/>
              </w:rPr>
              <w:t xml:space="preserve">21Vianet </w:t>
            </w:r>
            <w:r w:rsidRPr="00C17881">
              <w:rPr>
                <w:rFonts w:ascii="Calibri" w:eastAsia="Calibri" w:hAnsi="Calibri" w:cs="Arial"/>
                <w:sz w:val="16"/>
                <w:szCs w:val="16"/>
              </w:rPr>
              <w:t>restricts access to Customer Data to only those individuals who require such access to perform their job function.</w:t>
            </w:r>
          </w:p>
          <w:p w14:paraId="09B3A378" w14:textId="77777777" w:rsidR="00844593" w:rsidRPr="00C17881" w:rsidRDefault="00844593" w:rsidP="00844593">
            <w:pPr>
              <w:tabs>
                <w:tab w:val="left" w:pos="158"/>
              </w:tabs>
              <w:spacing w:after="120"/>
              <w:rPr>
                <w:rFonts w:ascii="Calibri" w:eastAsia="Calibri" w:hAnsi="Calibri" w:cs="Arial"/>
                <w:b/>
                <w:sz w:val="16"/>
                <w:szCs w:val="16"/>
              </w:rPr>
            </w:pPr>
            <w:r w:rsidRPr="00C17881">
              <w:rPr>
                <w:rFonts w:ascii="Calibri" w:eastAsia="Calibri" w:hAnsi="Calibri" w:cs="Arial"/>
                <w:b/>
                <w:sz w:val="16"/>
                <w:szCs w:val="16"/>
              </w:rPr>
              <w:t>Integrity and Confidentiality</w:t>
            </w:r>
          </w:p>
          <w:p w14:paraId="4B92F5F4" w14:textId="4C0131C1"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2931A1" w:rsidRPr="00C17881">
              <w:rPr>
                <w:rFonts w:ascii="Calibri" w:eastAsia="Calibri" w:hAnsi="Calibri" w:cs="Arial"/>
                <w:sz w:val="16"/>
                <w:szCs w:val="16"/>
              </w:rPr>
              <w:t xml:space="preserve">21Vianet </w:t>
            </w:r>
            <w:r w:rsidRPr="00C17881">
              <w:rPr>
                <w:rFonts w:ascii="Calibri" w:eastAsia="Calibri" w:hAnsi="Calibri" w:cs="Arial"/>
                <w:sz w:val="16"/>
                <w:szCs w:val="16"/>
              </w:rPr>
              <w:t xml:space="preserve">instructs </w:t>
            </w:r>
            <w:r w:rsidR="002931A1" w:rsidRPr="00C17881">
              <w:rPr>
                <w:rFonts w:ascii="Calibri" w:eastAsia="Calibri" w:hAnsi="Calibri" w:cs="Arial"/>
                <w:sz w:val="16"/>
                <w:szCs w:val="16"/>
              </w:rPr>
              <w:t xml:space="preserve">21Vianet </w:t>
            </w:r>
            <w:r w:rsidRPr="00C17881">
              <w:rPr>
                <w:rFonts w:ascii="Calibri" w:eastAsia="Calibri" w:hAnsi="Calibri" w:cs="Arial"/>
                <w:sz w:val="16"/>
                <w:szCs w:val="16"/>
              </w:rPr>
              <w:t xml:space="preserve">personnel to disable administrative sessions when leaving premises </w:t>
            </w:r>
            <w:r w:rsidR="002931A1" w:rsidRPr="00C17881">
              <w:rPr>
                <w:rFonts w:ascii="Calibri" w:eastAsia="Calibri" w:hAnsi="Calibri" w:cs="Arial"/>
                <w:sz w:val="16"/>
                <w:szCs w:val="16"/>
              </w:rPr>
              <w:t xml:space="preserve">21Vianet </w:t>
            </w:r>
            <w:r w:rsidRPr="00C17881">
              <w:rPr>
                <w:rFonts w:ascii="Calibri" w:eastAsia="Calibri" w:hAnsi="Calibri" w:cs="Arial"/>
                <w:sz w:val="16"/>
                <w:szCs w:val="16"/>
              </w:rPr>
              <w:t>controls or when computers are otherwise left unattended.</w:t>
            </w:r>
          </w:p>
          <w:p w14:paraId="5FF276CB" w14:textId="4C5ECDCB"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2931A1" w:rsidRPr="00C17881">
              <w:rPr>
                <w:rFonts w:ascii="Calibri" w:eastAsia="Calibri" w:hAnsi="Calibri" w:cs="Arial"/>
                <w:sz w:val="16"/>
                <w:szCs w:val="16"/>
              </w:rPr>
              <w:t xml:space="preserve">21Vianet </w:t>
            </w:r>
            <w:r w:rsidRPr="00C17881">
              <w:rPr>
                <w:rFonts w:ascii="Calibri" w:eastAsia="Calibri" w:hAnsi="Calibri" w:cs="Arial"/>
                <w:sz w:val="16"/>
                <w:szCs w:val="16"/>
              </w:rPr>
              <w:t>stores passwords in a way that makes them unintelligible while they are in force.</w:t>
            </w:r>
          </w:p>
          <w:p w14:paraId="73C42BD3" w14:textId="77777777" w:rsidR="00844593" w:rsidRPr="00C17881" w:rsidRDefault="00844593" w:rsidP="00844593">
            <w:pPr>
              <w:tabs>
                <w:tab w:val="left" w:pos="158"/>
              </w:tabs>
              <w:spacing w:after="120"/>
              <w:rPr>
                <w:rFonts w:ascii="Calibri" w:eastAsia="Calibri" w:hAnsi="Calibri" w:cs="Arial"/>
                <w:b/>
                <w:sz w:val="16"/>
                <w:szCs w:val="16"/>
              </w:rPr>
            </w:pPr>
            <w:r w:rsidRPr="00C17881">
              <w:rPr>
                <w:rFonts w:ascii="Calibri" w:eastAsia="Calibri" w:hAnsi="Calibri" w:cs="Arial"/>
                <w:b/>
                <w:sz w:val="16"/>
                <w:szCs w:val="16"/>
              </w:rPr>
              <w:t>Authentication</w:t>
            </w:r>
          </w:p>
          <w:p w14:paraId="47D234F0" w14:textId="6C09B0A5"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706F3F" w:rsidRPr="00C17881">
              <w:rPr>
                <w:rFonts w:ascii="Calibri" w:eastAsia="Calibri" w:hAnsi="Calibri" w:cs="Arial"/>
                <w:sz w:val="16"/>
                <w:szCs w:val="16"/>
              </w:rPr>
              <w:t xml:space="preserve">21Vianet </w:t>
            </w:r>
            <w:r w:rsidRPr="00C17881">
              <w:rPr>
                <w:rFonts w:ascii="Calibri" w:eastAsia="Calibri" w:hAnsi="Calibri" w:cs="Arial"/>
                <w:sz w:val="16"/>
                <w:szCs w:val="16"/>
              </w:rPr>
              <w:t>uses industry standard practices to identify and authenticate users who attempt to access information systems.</w:t>
            </w:r>
          </w:p>
          <w:p w14:paraId="6645BB9E" w14:textId="4ACAAA38"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t xml:space="preserve">Where authentication mechanisms are based on passwords, </w:t>
            </w:r>
            <w:r w:rsidR="00706F3F" w:rsidRPr="00C17881">
              <w:rPr>
                <w:rFonts w:ascii="Calibri" w:eastAsia="Calibri" w:hAnsi="Calibri" w:cs="Arial"/>
                <w:sz w:val="16"/>
                <w:szCs w:val="16"/>
              </w:rPr>
              <w:t xml:space="preserve">21Vianet </w:t>
            </w:r>
            <w:r w:rsidRPr="00C17881">
              <w:rPr>
                <w:rFonts w:ascii="Calibri" w:eastAsia="Calibri" w:hAnsi="Calibri" w:cs="Arial"/>
                <w:sz w:val="16"/>
                <w:szCs w:val="16"/>
              </w:rPr>
              <w:t>requires that the passwords are renewed regularly.</w:t>
            </w:r>
          </w:p>
          <w:p w14:paraId="1C3B93D6" w14:textId="5BF0FEFC"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t xml:space="preserve">Where authentication mechanisms are based on passwords, </w:t>
            </w:r>
            <w:r w:rsidR="00415A95" w:rsidRPr="00C17881">
              <w:rPr>
                <w:rFonts w:ascii="Calibri" w:eastAsia="Calibri" w:hAnsi="Calibri" w:cs="Arial"/>
                <w:sz w:val="16"/>
                <w:szCs w:val="16"/>
              </w:rPr>
              <w:t xml:space="preserve">21Vianet </w:t>
            </w:r>
            <w:r w:rsidRPr="00C17881">
              <w:rPr>
                <w:rFonts w:ascii="Calibri" w:eastAsia="Calibri" w:hAnsi="Calibri" w:cs="Arial"/>
                <w:sz w:val="16"/>
                <w:szCs w:val="16"/>
              </w:rPr>
              <w:t>requires the password to be at least eight characters long.</w:t>
            </w:r>
          </w:p>
          <w:p w14:paraId="34A340C0" w14:textId="4772DED1"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415A95" w:rsidRPr="00C17881">
              <w:rPr>
                <w:rFonts w:ascii="Calibri" w:eastAsia="Calibri" w:hAnsi="Calibri" w:cs="Arial"/>
                <w:sz w:val="16"/>
                <w:szCs w:val="16"/>
              </w:rPr>
              <w:t xml:space="preserve">21Vianet </w:t>
            </w:r>
            <w:r w:rsidRPr="00C17881">
              <w:rPr>
                <w:rFonts w:ascii="Calibri" w:eastAsia="Calibri" w:hAnsi="Calibri" w:cs="Arial"/>
                <w:sz w:val="16"/>
                <w:szCs w:val="16"/>
              </w:rPr>
              <w:t>ensures that de-activated or expired identifiers are not granted to other individuals.</w:t>
            </w:r>
          </w:p>
          <w:p w14:paraId="75F7CE94" w14:textId="1CDAC687"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415A95" w:rsidRPr="00C17881">
              <w:rPr>
                <w:rFonts w:ascii="Calibri" w:eastAsia="Calibri" w:hAnsi="Calibri" w:cs="Arial"/>
                <w:sz w:val="16"/>
                <w:szCs w:val="16"/>
              </w:rPr>
              <w:t xml:space="preserve">21Vianet </w:t>
            </w:r>
            <w:r w:rsidRPr="00C17881">
              <w:rPr>
                <w:rFonts w:ascii="Calibri" w:eastAsia="Calibri" w:hAnsi="Calibri" w:cs="Arial"/>
                <w:sz w:val="16"/>
                <w:szCs w:val="16"/>
              </w:rPr>
              <w:t>monitors, or enables Customer to monitor, repeated attempts to gain access to the information system using an invalid password.</w:t>
            </w:r>
          </w:p>
          <w:p w14:paraId="3EBCF2E2" w14:textId="0FFEF147"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415A95" w:rsidRPr="00C17881">
              <w:rPr>
                <w:rFonts w:ascii="Calibri" w:eastAsia="Calibri" w:hAnsi="Calibri" w:cs="Arial"/>
                <w:sz w:val="16"/>
                <w:szCs w:val="16"/>
              </w:rPr>
              <w:t xml:space="preserve">21Vianet </w:t>
            </w:r>
            <w:r w:rsidRPr="00C17881">
              <w:rPr>
                <w:rFonts w:ascii="Calibri" w:eastAsia="Calibri" w:hAnsi="Calibri" w:cs="Arial"/>
                <w:sz w:val="16"/>
                <w:szCs w:val="16"/>
              </w:rPr>
              <w:t>maintains industry standard procedures to deactivate passwords that have been corrupted or inadvertently disclosed.</w:t>
            </w:r>
          </w:p>
          <w:p w14:paraId="71BEB053" w14:textId="427AE82A"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415A95" w:rsidRPr="00C17881">
              <w:rPr>
                <w:rFonts w:ascii="Calibri" w:eastAsia="Calibri" w:hAnsi="Calibri" w:cs="Arial"/>
                <w:sz w:val="16"/>
                <w:szCs w:val="16"/>
              </w:rPr>
              <w:t xml:space="preserve">21Vianet </w:t>
            </w:r>
            <w:r w:rsidRPr="00C17881">
              <w:rPr>
                <w:rFonts w:ascii="Calibri" w:eastAsia="Calibri" w:hAnsi="Calibri" w:cs="Arial"/>
                <w:sz w:val="16"/>
                <w:szCs w:val="16"/>
              </w:rPr>
              <w:t>uses industry standard password protection practices, including practices designed to maintain the confidentiality and integrity of passwords when they are assigned and distributed, and during storage.</w:t>
            </w:r>
          </w:p>
          <w:p w14:paraId="3B7F5365" w14:textId="00297604" w:rsidR="00844593" w:rsidRPr="00C17881" w:rsidRDefault="00844593" w:rsidP="00844593">
            <w:pPr>
              <w:tabs>
                <w:tab w:val="left" w:pos="158"/>
              </w:tabs>
              <w:spacing w:after="120"/>
              <w:rPr>
                <w:rFonts w:ascii="Calibri" w:eastAsia="Calibri" w:hAnsi="Calibri" w:cs="Arial"/>
                <w:sz w:val="16"/>
                <w:szCs w:val="16"/>
              </w:rPr>
            </w:pPr>
            <w:r w:rsidRPr="00C17881">
              <w:rPr>
                <w:rFonts w:ascii="Calibri" w:eastAsia="Calibri" w:hAnsi="Calibri" w:cs="Arial"/>
                <w:b/>
                <w:sz w:val="16"/>
                <w:szCs w:val="16"/>
              </w:rPr>
              <w:t>Network Design</w:t>
            </w:r>
            <w:r w:rsidRPr="00C17881">
              <w:rPr>
                <w:rFonts w:ascii="Calibri" w:eastAsia="Calibri" w:hAnsi="Calibri" w:cs="Arial"/>
                <w:sz w:val="16"/>
                <w:szCs w:val="16"/>
              </w:rPr>
              <w:t xml:space="preserve">. </w:t>
            </w:r>
            <w:r w:rsidR="006E7126" w:rsidRPr="00C17881">
              <w:rPr>
                <w:rFonts w:ascii="Calibri" w:eastAsia="Calibri" w:hAnsi="Calibri" w:cs="Arial"/>
                <w:sz w:val="16"/>
                <w:szCs w:val="16"/>
              </w:rPr>
              <w:t xml:space="preserve">21Vianet </w:t>
            </w:r>
            <w:r w:rsidRPr="00C17881">
              <w:rPr>
                <w:rFonts w:ascii="Calibri" w:eastAsia="Calibri" w:hAnsi="Calibri" w:cs="Arial"/>
                <w:sz w:val="16"/>
                <w:szCs w:val="16"/>
              </w:rPr>
              <w:t>has controls to avoid individuals assuming access rights they have not been assigned to gain access to Customer Data they are not authorized to access.</w:t>
            </w:r>
          </w:p>
        </w:tc>
      </w:tr>
      <w:tr w:rsidR="00844593" w:rsidRPr="00C17881" w14:paraId="766E348C" w14:textId="77777777" w:rsidTr="119F3DA5">
        <w:tc>
          <w:tcPr>
            <w:tcW w:w="2610" w:type="dxa"/>
            <w:tcBorders>
              <w:top w:val="single" w:sz="4" w:space="0" w:color="auto"/>
            </w:tcBorders>
            <w:vAlign w:val="center"/>
          </w:tcPr>
          <w:p w14:paraId="3C4F93FB" w14:textId="77777777" w:rsidR="00844593" w:rsidRPr="00C17881" w:rsidRDefault="00844593" w:rsidP="00844593">
            <w:pPr>
              <w:tabs>
                <w:tab w:val="left" w:pos="158"/>
              </w:tabs>
              <w:spacing w:after="120"/>
              <w:rPr>
                <w:rFonts w:ascii="Calibri" w:eastAsia="Calibri" w:hAnsi="Calibri" w:cs="Arial"/>
                <w:sz w:val="16"/>
                <w:szCs w:val="16"/>
              </w:rPr>
            </w:pPr>
            <w:r w:rsidRPr="00C17881">
              <w:rPr>
                <w:rFonts w:ascii="Calibri" w:eastAsia="Calibri" w:hAnsi="Calibri" w:cs="Arial"/>
                <w:sz w:val="16"/>
                <w:szCs w:val="16"/>
              </w:rPr>
              <w:t>Information Security Incident Management</w:t>
            </w:r>
          </w:p>
        </w:tc>
        <w:tc>
          <w:tcPr>
            <w:tcW w:w="8190" w:type="dxa"/>
            <w:tcBorders>
              <w:top w:val="single" w:sz="4" w:space="0" w:color="auto"/>
            </w:tcBorders>
          </w:tcPr>
          <w:p w14:paraId="53ECD614" w14:textId="77777777" w:rsidR="00844593" w:rsidRPr="00C17881" w:rsidRDefault="00844593" w:rsidP="00844593">
            <w:pPr>
              <w:tabs>
                <w:tab w:val="left" w:pos="158"/>
              </w:tabs>
              <w:spacing w:after="120"/>
              <w:rPr>
                <w:rFonts w:ascii="Calibri" w:eastAsia="Calibri" w:hAnsi="Calibri" w:cs="Arial"/>
                <w:b/>
                <w:sz w:val="16"/>
                <w:szCs w:val="16"/>
              </w:rPr>
            </w:pPr>
            <w:r w:rsidRPr="00C17881">
              <w:rPr>
                <w:rFonts w:ascii="Calibri" w:eastAsia="Calibri" w:hAnsi="Calibri" w:cs="Arial"/>
                <w:b/>
                <w:sz w:val="16"/>
                <w:szCs w:val="16"/>
              </w:rPr>
              <w:t>Incident Response Process</w:t>
            </w:r>
          </w:p>
          <w:p w14:paraId="3FDDAB8F" w14:textId="51A13A5D" w:rsidR="00844593" w:rsidRPr="00C17881" w:rsidRDefault="00844593" w:rsidP="00844593">
            <w:pPr>
              <w:tabs>
                <w:tab w:val="left" w:pos="158"/>
              </w:tabs>
              <w:spacing w:after="120"/>
              <w:ind w:left="162" w:hanging="162"/>
              <w:rPr>
                <w:rFonts w:ascii="Calibri" w:eastAsia="Calibri" w:hAnsi="Calibri" w:cs="Arial"/>
                <w:color w:val="000000"/>
                <w:sz w:val="16"/>
              </w:rPr>
            </w:pPr>
            <w:r w:rsidRPr="00C17881">
              <w:rPr>
                <w:rFonts w:ascii="Calibri" w:eastAsia="Calibri" w:hAnsi="Calibri" w:cs="Arial"/>
                <w:sz w:val="16"/>
                <w:szCs w:val="16"/>
              </w:rPr>
              <w:t>-</w:t>
            </w:r>
            <w:r w:rsidRPr="00C17881">
              <w:rPr>
                <w:rFonts w:ascii="Calibri" w:eastAsia="Calibri" w:hAnsi="Calibri" w:cs="Arial"/>
                <w:sz w:val="16"/>
                <w:szCs w:val="16"/>
              </w:rPr>
              <w:tab/>
            </w:r>
            <w:r w:rsidR="006E7126" w:rsidRPr="00C17881">
              <w:rPr>
                <w:rFonts w:ascii="Calibri" w:eastAsia="Calibri" w:hAnsi="Calibri" w:cs="Arial"/>
                <w:sz w:val="16"/>
                <w:szCs w:val="16"/>
              </w:rPr>
              <w:t xml:space="preserve">21Vianet </w:t>
            </w:r>
            <w:r w:rsidRPr="00C17881">
              <w:rPr>
                <w:rFonts w:ascii="Calibri" w:eastAsia="Calibri" w:hAnsi="Calibri" w:cs="Arial"/>
                <w:sz w:val="16"/>
                <w:szCs w:val="16"/>
              </w:rPr>
              <w:t xml:space="preserve">maintains a record of security breaches with a description of the breach, the </w:t>
            </w:r>
            <w:proofErr w:type="gramStart"/>
            <w:r w:rsidRPr="00C17881">
              <w:rPr>
                <w:rFonts w:ascii="Calibri" w:eastAsia="Calibri" w:hAnsi="Calibri" w:cs="Arial"/>
                <w:sz w:val="16"/>
                <w:szCs w:val="16"/>
              </w:rPr>
              <w:t>time period</w:t>
            </w:r>
            <w:proofErr w:type="gramEnd"/>
            <w:r w:rsidRPr="00C17881">
              <w:rPr>
                <w:rFonts w:ascii="Calibri" w:eastAsia="Calibri" w:hAnsi="Calibri" w:cs="Arial"/>
                <w:sz w:val="16"/>
                <w:szCs w:val="16"/>
              </w:rPr>
              <w:t xml:space="preserve">, the consequences of the breach, the name of the reporter, and to whom the breach was reported, and the </w:t>
            </w:r>
            <w:r w:rsidRPr="00C17881">
              <w:rPr>
                <w:rFonts w:ascii="Calibri" w:eastAsia="Calibri" w:hAnsi="Calibri" w:cs="Arial"/>
                <w:color w:val="000000"/>
                <w:sz w:val="16"/>
              </w:rPr>
              <w:t>procedure for recovering data.</w:t>
            </w:r>
          </w:p>
          <w:p w14:paraId="360B752D" w14:textId="3148E37F" w:rsidR="00844593" w:rsidRPr="00C17881" w:rsidRDefault="00844593" w:rsidP="00844593">
            <w:pPr>
              <w:tabs>
                <w:tab w:val="left" w:pos="158"/>
              </w:tabs>
              <w:spacing w:after="120"/>
              <w:ind w:left="162" w:hanging="162"/>
              <w:rPr>
                <w:rFonts w:ascii="Calibri" w:eastAsia="Calibri" w:hAnsi="Calibri" w:cs="Arial"/>
                <w:color w:val="000000"/>
                <w:sz w:val="16"/>
                <w:szCs w:val="16"/>
              </w:rPr>
            </w:pPr>
            <w:r w:rsidRPr="00C17881">
              <w:rPr>
                <w:rFonts w:ascii="Calibri" w:eastAsia="Calibri" w:hAnsi="Calibri" w:cs="Arial"/>
                <w:color w:val="000000"/>
                <w:sz w:val="16"/>
                <w:szCs w:val="16"/>
              </w:rPr>
              <w:t>-</w:t>
            </w:r>
            <w:r w:rsidRPr="00C17881">
              <w:rPr>
                <w:rFonts w:ascii="Calibri" w:eastAsia="Calibri" w:hAnsi="Calibri" w:cs="Arial"/>
                <w:color w:val="000000"/>
                <w:sz w:val="16"/>
                <w:szCs w:val="16"/>
              </w:rPr>
              <w:tab/>
              <w:t xml:space="preserve">For each security breach that is a Security Incident, notification by </w:t>
            </w:r>
            <w:r w:rsidR="006E7126" w:rsidRPr="00C17881">
              <w:rPr>
                <w:rFonts w:ascii="Calibri" w:eastAsia="Calibri" w:hAnsi="Calibri" w:cs="Arial"/>
                <w:sz w:val="16"/>
                <w:szCs w:val="16"/>
              </w:rPr>
              <w:t>21Vianet</w:t>
            </w:r>
            <w:r w:rsidRPr="00C17881">
              <w:rPr>
                <w:rFonts w:ascii="Calibri" w:eastAsia="Calibri" w:hAnsi="Calibri" w:cs="Arial"/>
                <w:color w:val="000000"/>
                <w:sz w:val="16"/>
                <w:szCs w:val="16"/>
              </w:rPr>
              <w:t xml:space="preserve"> (as described in the “Security Incident Notification” section above) will be made without undue delay and, in any event, within 72 hours</w:t>
            </w:r>
            <w:r w:rsidRPr="00C17881">
              <w:rPr>
                <w:rFonts w:ascii="Calibri" w:eastAsia="Calibri" w:hAnsi="Calibri" w:cs="Arial"/>
                <w:iCs/>
                <w:color w:val="000000"/>
                <w:sz w:val="16"/>
                <w:szCs w:val="16"/>
              </w:rPr>
              <w:t>.</w:t>
            </w:r>
          </w:p>
          <w:p w14:paraId="709B0C39" w14:textId="544C3B9A" w:rsidR="00844593" w:rsidRPr="00620BA6"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color w:val="000000"/>
                <w:sz w:val="16"/>
              </w:rPr>
              <w:t>-</w:t>
            </w:r>
            <w:r w:rsidRPr="00C17881">
              <w:rPr>
                <w:rFonts w:ascii="Calibri" w:eastAsia="Calibri" w:hAnsi="Calibri" w:cs="Arial"/>
                <w:color w:val="000000"/>
                <w:sz w:val="16"/>
              </w:rPr>
              <w:tab/>
            </w:r>
            <w:r w:rsidR="0060415C" w:rsidRPr="00C17881">
              <w:rPr>
                <w:rFonts w:ascii="Calibri" w:eastAsia="Calibri" w:hAnsi="Calibri" w:cs="Arial"/>
                <w:sz w:val="16"/>
                <w:szCs w:val="16"/>
              </w:rPr>
              <w:t>21Vianet</w:t>
            </w:r>
            <w:r w:rsidR="0060415C" w:rsidRPr="00C17881">
              <w:rPr>
                <w:rFonts w:ascii="Calibri" w:hAnsi="Calibri"/>
                <w:sz w:val="16"/>
              </w:rPr>
              <w:t xml:space="preserve"> </w:t>
            </w:r>
            <w:r w:rsidRPr="00C17881">
              <w:rPr>
                <w:rFonts w:ascii="Calibri" w:eastAsia="Calibri" w:hAnsi="Calibri" w:cs="Arial"/>
                <w:color w:val="000000"/>
                <w:sz w:val="16"/>
              </w:rPr>
              <w:t>tracks</w:t>
            </w:r>
            <w:r w:rsidRPr="00C17881">
              <w:rPr>
                <w:rFonts w:ascii="Calibri" w:eastAsia="Calibri" w:hAnsi="Calibri" w:cs="Arial"/>
                <w:color w:val="000000"/>
                <w:sz w:val="16"/>
                <w:szCs w:val="16"/>
              </w:rPr>
              <w:t xml:space="preserve">, or enables </w:t>
            </w:r>
            <w:r w:rsidRPr="00C17881">
              <w:rPr>
                <w:rFonts w:ascii="Calibri" w:eastAsia="Calibri" w:hAnsi="Calibri" w:cs="Arial"/>
                <w:sz w:val="16"/>
                <w:szCs w:val="16"/>
              </w:rPr>
              <w:t>Customer to track, disclosures of Customer Data, including what data has been disclosed, to whom, and at what time.</w:t>
            </w:r>
          </w:p>
          <w:p w14:paraId="0730CE7D" w14:textId="0B977331" w:rsidR="00844593" w:rsidRPr="00620BA6" w:rsidRDefault="00844593" w:rsidP="00844593">
            <w:pPr>
              <w:tabs>
                <w:tab w:val="left" w:pos="158"/>
              </w:tabs>
              <w:spacing w:after="120"/>
              <w:rPr>
                <w:rFonts w:ascii="Calibri" w:eastAsia="Calibri" w:hAnsi="Calibri" w:cs="Arial"/>
                <w:sz w:val="16"/>
                <w:szCs w:val="16"/>
              </w:rPr>
            </w:pPr>
            <w:r w:rsidRPr="00C65B58">
              <w:rPr>
                <w:rFonts w:ascii="Calibri" w:hAnsi="Calibri"/>
                <w:b/>
                <w:sz w:val="16"/>
              </w:rPr>
              <w:t>Service Monitoring</w:t>
            </w:r>
            <w:r w:rsidRPr="00C65B58">
              <w:rPr>
                <w:rFonts w:ascii="Calibri" w:hAnsi="Calibri"/>
                <w:sz w:val="16"/>
              </w:rPr>
              <w:t xml:space="preserve">. </w:t>
            </w:r>
            <w:r w:rsidR="0060415C" w:rsidRPr="00C17881">
              <w:rPr>
                <w:rFonts w:ascii="Calibri" w:eastAsia="Calibri" w:hAnsi="Calibri" w:cs="Arial"/>
                <w:sz w:val="16"/>
                <w:szCs w:val="16"/>
              </w:rPr>
              <w:t>21Vianet</w:t>
            </w:r>
            <w:r w:rsidR="0060415C" w:rsidRPr="00C17881">
              <w:rPr>
                <w:rFonts w:ascii="Calibri" w:hAnsi="Calibri"/>
                <w:sz w:val="16"/>
              </w:rPr>
              <w:t xml:space="preserve"> </w:t>
            </w:r>
            <w:r w:rsidRPr="00C17881">
              <w:rPr>
                <w:rFonts w:ascii="Calibri" w:hAnsi="Calibri"/>
                <w:sz w:val="16"/>
              </w:rPr>
              <w:t>security personnel verify logs at least every six months to propose remediation efforts if necessary.</w:t>
            </w:r>
          </w:p>
        </w:tc>
      </w:tr>
      <w:tr w:rsidR="00844593" w:rsidRPr="00C17881" w14:paraId="5EFD5A73" w14:textId="77777777" w:rsidTr="119F3DA5">
        <w:tc>
          <w:tcPr>
            <w:tcW w:w="2610" w:type="dxa"/>
            <w:vAlign w:val="center"/>
          </w:tcPr>
          <w:p w14:paraId="7CE2E654" w14:textId="77777777" w:rsidR="00844593" w:rsidRPr="00C17881" w:rsidRDefault="00844593" w:rsidP="00844593">
            <w:pPr>
              <w:tabs>
                <w:tab w:val="left" w:pos="158"/>
              </w:tabs>
              <w:spacing w:after="120"/>
              <w:rPr>
                <w:rFonts w:ascii="Calibri" w:eastAsia="Calibri" w:hAnsi="Calibri" w:cs="Arial"/>
                <w:sz w:val="16"/>
                <w:szCs w:val="16"/>
              </w:rPr>
            </w:pPr>
            <w:r w:rsidRPr="00C17881">
              <w:rPr>
                <w:rFonts w:ascii="Calibri" w:eastAsia="Calibri" w:hAnsi="Calibri" w:cs="Arial"/>
                <w:sz w:val="16"/>
                <w:szCs w:val="16"/>
              </w:rPr>
              <w:lastRenderedPageBreak/>
              <w:t>Business Continuity Management</w:t>
            </w:r>
          </w:p>
        </w:tc>
        <w:tc>
          <w:tcPr>
            <w:tcW w:w="8190" w:type="dxa"/>
          </w:tcPr>
          <w:p w14:paraId="27AB0DF1" w14:textId="22617900"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D6716F" w:rsidRPr="00C17881">
              <w:rPr>
                <w:rFonts w:ascii="Calibri" w:eastAsia="Calibri" w:hAnsi="Calibri" w:cs="Arial"/>
                <w:sz w:val="16"/>
                <w:szCs w:val="16"/>
              </w:rPr>
              <w:t xml:space="preserve">21Vianet </w:t>
            </w:r>
            <w:r w:rsidRPr="00C17881">
              <w:rPr>
                <w:rFonts w:ascii="Calibri" w:eastAsia="Calibri" w:hAnsi="Calibri" w:cs="Arial"/>
                <w:sz w:val="16"/>
                <w:szCs w:val="16"/>
              </w:rPr>
              <w:t xml:space="preserve">maintains emergency and contingency plans for the facilities in which </w:t>
            </w:r>
            <w:r w:rsidR="00D6716F" w:rsidRPr="00C17881">
              <w:rPr>
                <w:rFonts w:ascii="Calibri" w:eastAsia="Calibri" w:hAnsi="Calibri" w:cs="Arial"/>
                <w:sz w:val="16"/>
                <w:szCs w:val="16"/>
              </w:rPr>
              <w:t xml:space="preserve">21Vianet </w:t>
            </w:r>
            <w:r w:rsidRPr="00C17881">
              <w:rPr>
                <w:rFonts w:ascii="Calibri" w:eastAsia="Calibri" w:hAnsi="Calibri" w:cs="Arial"/>
                <w:sz w:val="16"/>
                <w:szCs w:val="16"/>
              </w:rPr>
              <w:t>information systems that process Customer Data are located.</w:t>
            </w:r>
          </w:p>
          <w:p w14:paraId="68429FE7" w14:textId="106BC028" w:rsidR="00844593" w:rsidRPr="00C17881" w:rsidRDefault="00844593" w:rsidP="00844593">
            <w:pPr>
              <w:tabs>
                <w:tab w:val="left" w:pos="158"/>
              </w:tabs>
              <w:spacing w:after="120"/>
              <w:ind w:left="162" w:hanging="162"/>
              <w:rPr>
                <w:rFonts w:ascii="Calibri" w:eastAsia="Calibri" w:hAnsi="Calibri" w:cs="Arial"/>
                <w:sz w:val="16"/>
                <w:szCs w:val="16"/>
              </w:rPr>
            </w:pPr>
            <w:r w:rsidRPr="00C17881">
              <w:rPr>
                <w:rFonts w:ascii="Calibri" w:eastAsia="Calibri" w:hAnsi="Calibri" w:cs="Arial"/>
                <w:sz w:val="16"/>
                <w:szCs w:val="16"/>
              </w:rPr>
              <w:t>-</w:t>
            </w:r>
            <w:r w:rsidRPr="00C17881">
              <w:rPr>
                <w:rFonts w:ascii="Calibri" w:eastAsia="Calibri" w:hAnsi="Calibri" w:cs="Arial"/>
                <w:sz w:val="16"/>
                <w:szCs w:val="16"/>
              </w:rPr>
              <w:tab/>
            </w:r>
            <w:r w:rsidR="00D6716F" w:rsidRPr="00C17881">
              <w:rPr>
                <w:rFonts w:ascii="Calibri" w:eastAsia="Calibri" w:hAnsi="Calibri" w:cs="Arial"/>
                <w:sz w:val="16"/>
                <w:szCs w:val="16"/>
              </w:rPr>
              <w:t>21Vianet</w:t>
            </w:r>
            <w:r w:rsidRPr="00C17881">
              <w:rPr>
                <w:rFonts w:ascii="Calibri" w:eastAsia="Calibri" w:hAnsi="Calibri" w:cs="Arial"/>
                <w:sz w:val="16"/>
                <w:szCs w:val="16"/>
              </w:rPr>
              <w:t>’s redundant storage and its procedures for recovering data are designed to attempt to reconstruct Customer Data in its original or last-replicated state from before the time it was lost or destroyed.</w:t>
            </w:r>
          </w:p>
        </w:tc>
      </w:tr>
    </w:tbl>
    <w:p w14:paraId="0005772A" w14:textId="77777777" w:rsidR="00844593" w:rsidRPr="00C17881" w:rsidRDefault="00844593" w:rsidP="00844593">
      <w:pPr>
        <w:tabs>
          <w:tab w:val="left" w:pos="158"/>
        </w:tabs>
        <w:spacing w:after="120" w:line="240" w:lineRule="auto"/>
        <w:rPr>
          <w:rFonts w:ascii="Calibri" w:eastAsia="Calibri" w:hAnsi="Calibri" w:cs="Arial"/>
          <w:sz w:val="18"/>
        </w:rPr>
      </w:pPr>
    </w:p>
    <w:p w14:paraId="6CB9322A" w14:textId="77777777" w:rsidR="00844593" w:rsidRPr="00C17881" w:rsidRDefault="00844593" w:rsidP="00844593">
      <w:pPr>
        <w:tabs>
          <w:tab w:val="left" w:pos="158"/>
        </w:tabs>
        <w:spacing w:after="120" w:line="240" w:lineRule="auto"/>
        <w:rPr>
          <w:rFonts w:ascii="Calibri" w:eastAsia="Calibri" w:hAnsi="Calibri" w:cs="Arial"/>
          <w:sz w:val="18"/>
        </w:rPr>
        <w:sectPr w:rsidR="00844593" w:rsidRPr="00C17881" w:rsidSect="005E0E5C">
          <w:footerReference w:type="first" r:id="rId29"/>
          <w:pgSz w:w="12240" w:h="15840"/>
          <w:pgMar w:top="1440" w:right="720" w:bottom="1440" w:left="720" w:header="720" w:footer="720" w:gutter="0"/>
          <w:cols w:space="720"/>
          <w:docGrid w:linePitch="360"/>
        </w:sectPr>
      </w:pPr>
    </w:p>
    <w:p w14:paraId="17C66009" w14:textId="77777777" w:rsidR="00844593" w:rsidRPr="00C17881" w:rsidRDefault="00844593" w:rsidP="00844593">
      <w:pPr>
        <w:tabs>
          <w:tab w:val="left" w:pos="158"/>
        </w:tabs>
        <w:spacing w:after="120" w:line="240" w:lineRule="auto"/>
        <w:rPr>
          <w:rFonts w:ascii="Calibri" w:eastAsia="Calibri" w:hAnsi="Calibri" w:cs="Arial"/>
          <w:sz w:val="18"/>
        </w:rPr>
        <w:sectPr w:rsidR="00844593" w:rsidRPr="00C17881" w:rsidSect="005E0E5C">
          <w:footerReference w:type="default" r:id="rId30"/>
          <w:footerReference w:type="first" r:id="rId31"/>
          <w:type w:val="continuous"/>
          <w:pgSz w:w="12240" w:h="15840"/>
          <w:pgMar w:top="1440" w:right="720" w:bottom="1440" w:left="720" w:header="720" w:footer="720" w:gutter="0"/>
          <w:cols w:space="720"/>
          <w:titlePg/>
          <w:docGrid w:linePitch="360"/>
        </w:sectPr>
      </w:pPr>
    </w:p>
    <w:p w14:paraId="0BBF051D" w14:textId="5CC4ED23" w:rsidR="00C745C5" w:rsidRPr="00620BA6" w:rsidRDefault="00C745C5" w:rsidP="00C745C5">
      <w:pPr>
        <w:pStyle w:val="Heading1"/>
        <w:rPr>
          <w:rFonts w:eastAsia="Calibri" w:cs="Arial"/>
          <w:b/>
          <w:sz w:val="40"/>
        </w:rPr>
      </w:pPr>
      <w:bookmarkStart w:id="177" w:name="_Toc92899367"/>
      <w:bookmarkStart w:id="178" w:name="Attachment1"/>
      <w:bookmarkStart w:id="179" w:name="_Toc8395062"/>
      <w:bookmarkStart w:id="180" w:name="_Toc6563850"/>
      <w:bookmarkStart w:id="181" w:name="_Toc21617071"/>
      <w:bookmarkStart w:id="182" w:name="_Toc26972866"/>
      <w:bookmarkStart w:id="183" w:name="_Toc44323946"/>
      <w:r w:rsidRPr="00C17881">
        <w:rPr>
          <w:rFonts w:eastAsia="Calibri" w:cs="Arial"/>
          <w:b/>
          <w:sz w:val="40"/>
        </w:rPr>
        <w:lastRenderedPageBreak/>
        <w:t xml:space="preserve">Appendix </w:t>
      </w:r>
      <w:r>
        <w:rPr>
          <w:rFonts w:eastAsia="Calibri" w:cs="Arial"/>
          <w:b/>
          <w:sz w:val="40"/>
        </w:rPr>
        <w:t>B</w:t>
      </w:r>
      <w:r w:rsidRPr="00C17881">
        <w:rPr>
          <w:rFonts w:eastAsia="Calibri" w:cs="Arial"/>
          <w:b/>
          <w:sz w:val="40"/>
        </w:rPr>
        <w:t xml:space="preserve"> – </w:t>
      </w:r>
      <w:r>
        <w:rPr>
          <w:rFonts w:eastAsia="Calibri" w:cs="Arial"/>
          <w:b/>
          <w:sz w:val="40"/>
        </w:rPr>
        <w:t xml:space="preserve">Data Subjects and Categories of </w:t>
      </w:r>
      <w:r>
        <w:rPr>
          <w:rFonts w:eastAsia="Calibri" w:cs="Arial" w:hint="eastAsia"/>
          <w:b/>
          <w:sz w:val="40"/>
          <w:lang w:eastAsia="zh-CN"/>
        </w:rPr>
        <w:t>Pers</w:t>
      </w:r>
      <w:r>
        <w:rPr>
          <w:rFonts w:eastAsia="Calibri" w:cs="Arial"/>
          <w:b/>
          <w:sz w:val="40"/>
          <w:lang w:eastAsia="zh-CN"/>
        </w:rPr>
        <w:t>onal Data</w:t>
      </w:r>
      <w:bookmarkEnd w:id="177"/>
    </w:p>
    <w:p w14:paraId="275858AD" w14:textId="4AC233CF" w:rsidR="00C745C5" w:rsidRPr="00C17881" w:rsidRDefault="00C745C5" w:rsidP="00C745C5">
      <w:pPr>
        <w:tabs>
          <w:tab w:val="left" w:pos="158"/>
        </w:tabs>
        <w:spacing w:after="120" w:line="240" w:lineRule="auto"/>
        <w:rPr>
          <w:rFonts w:ascii="Calibri" w:hAnsi="Calibri"/>
          <w:sz w:val="18"/>
        </w:rPr>
      </w:pPr>
      <w:r w:rsidRPr="00C17881">
        <w:rPr>
          <w:rFonts w:ascii="Calibri" w:eastAsia="Calibri" w:hAnsi="Calibri" w:cs="Arial"/>
          <w:b/>
          <w:sz w:val="18"/>
        </w:rPr>
        <w:t>Data subjects</w:t>
      </w:r>
      <w:r w:rsidRPr="00C17881">
        <w:rPr>
          <w:rFonts w:ascii="Calibri" w:eastAsia="Calibri" w:hAnsi="Calibri" w:cs="Arial"/>
          <w:sz w:val="18"/>
        </w:rPr>
        <w:t xml:space="preserve">: Data subjects include the </w:t>
      </w:r>
      <w:r w:rsidR="00B0421B">
        <w:rPr>
          <w:rFonts w:ascii="Calibri" w:eastAsia="Calibri" w:hAnsi="Calibri" w:cs="Arial"/>
          <w:sz w:val="18"/>
        </w:rPr>
        <w:t xml:space="preserve">Customer’s </w:t>
      </w:r>
      <w:r w:rsidRPr="00C17881">
        <w:rPr>
          <w:rFonts w:ascii="Calibri" w:eastAsia="Calibri" w:hAnsi="Calibri" w:cs="Arial"/>
          <w:sz w:val="18"/>
        </w:rPr>
        <w:t xml:space="preserve">representatives and end-users including employees, contractors, collaborators, and customers of the </w:t>
      </w:r>
      <w:r w:rsidR="00B0421B">
        <w:rPr>
          <w:rFonts w:ascii="Calibri" w:eastAsia="Calibri" w:hAnsi="Calibri" w:cs="Arial"/>
          <w:sz w:val="18"/>
        </w:rPr>
        <w:t>Customer</w:t>
      </w:r>
      <w:r w:rsidRPr="00C17881">
        <w:rPr>
          <w:rFonts w:ascii="Calibri" w:eastAsia="Calibri" w:hAnsi="Calibri" w:cs="Arial"/>
          <w:sz w:val="18"/>
        </w:rPr>
        <w:t xml:space="preserve">. Data subjects may also include individuals attempting to communicate or transfer personal information to users of the </w:t>
      </w:r>
      <w:r w:rsidR="00F633EC">
        <w:rPr>
          <w:rFonts w:ascii="Calibri" w:eastAsia="Calibri" w:hAnsi="Calibri" w:cs="Arial"/>
          <w:sz w:val="18"/>
        </w:rPr>
        <w:t xml:space="preserve">Online Services </w:t>
      </w:r>
      <w:r w:rsidRPr="00C17881">
        <w:rPr>
          <w:rFonts w:ascii="Calibri" w:eastAsia="Calibri" w:hAnsi="Calibri" w:cs="Arial"/>
          <w:sz w:val="18"/>
        </w:rPr>
        <w:t xml:space="preserve">provided by </w:t>
      </w:r>
      <w:r w:rsidR="00F633EC">
        <w:rPr>
          <w:rFonts w:ascii="Calibri" w:eastAsia="Calibri" w:hAnsi="Calibri" w:cs="Arial"/>
          <w:sz w:val="18"/>
        </w:rPr>
        <w:t>21Vianet</w:t>
      </w:r>
      <w:r w:rsidRPr="00C17881">
        <w:rPr>
          <w:rFonts w:ascii="Calibri" w:eastAsia="Calibri" w:hAnsi="Calibri" w:cs="Arial"/>
          <w:sz w:val="18"/>
        </w:rPr>
        <w:t xml:space="preserve">. </w:t>
      </w:r>
      <w:r w:rsidRPr="00C17881">
        <w:rPr>
          <w:rFonts w:ascii="Calibri" w:eastAsia="Calibri" w:hAnsi="Calibri" w:cs="Calibri"/>
          <w:sz w:val="18"/>
          <w:szCs w:val="18"/>
        </w:rPr>
        <w:t>21</w:t>
      </w:r>
      <w:r w:rsidRPr="00C17881">
        <w:rPr>
          <w:rFonts w:ascii="Calibri" w:eastAsia="Calibri" w:hAnsi="Calibri" w:cs="Calibri" w:hint="eastAsia"/>
          <w:sz w:val="18"/>
          <w:szCs w:val="18"/>
          <w:lang w:eastAsia="zh-CN"/>
        </w:rPr>
        <w:t>Vi</w:t>
      </w:r>
      <w:r w:rsidRPr="00C17881">
        <w:rPr>
          <w:rFonts w:ascii="Calibri" w:eastAsia="Calibri" w:hAnsi="Calibri" w:cs="Calibri"/>
          <w:sz w:val="18"/>
          <w:szCs w:val="18"/>
          <w:lang w:eastAsia="zh-CN"/>
        </w:rPr>
        <w:t>anet</w:t>
      </w:r>
      <w:r w:rsidRPr="00C17881">
        <w:rPr>
          <w:rFonts w:ascii="Calibri" w:hAnsi="Calibri"/>
          <w:sz w:val="18"/>
        </w:rPr>
        <w:t xml:space="preserve"> acknowledges that, depending on Customer’s use of the Online Service, Customer may elect to include personal data from any of the following types of data subjects in the personal data:</w:t>
      </w:r>
    </w:p>
    <w:p w14:paraId="034EB985" w14:textId="2A6908EE" w:rsidR="00C745C5" w:rsidRPr="00C17881" w:rsidRDefault="00C745C5" w:rsidP="00C745C5">
      <w:pPr>
        <w:numPr>
          <w:ilvl w:val="0"/>
          <w:numId w:val="8"/>
        </w:numPr>
        <w:spacing w:after="120" w:line="240" w:lineRule="auto"/>
        <w:rPr>
          <w:rFonts w:ascii="Calibri" w:hAnsi="Calibri"/>
          <w:color w:val="212121"/>
          <w:sz w:val="18"/>
        </w:rPr>
      </w:pPr>
      <w:r w:rsidRPr="00C17881">
        <w:rPr>
          <w:rFonts w:ascii="Calibri" w:hAnsi="Calibri"/>
          <w:color w:val="212121"/>
          <w:sz w:val="18"/>
        </w:rPr>
        <w:t xml:space="preserve">Employees, contractors and temporary workers (current, former, prospective) of </w:t>
      </w:r>
      <w:proofErr w:type="gramStart"/>
      <w:r w:rsidR="006F36BF">
        <w:rPr>
          <w:rFonts w:ascii="Calibri" w:hAnsi="Calibri"/>
          <w:color w:val="212121"/>
          <w:sz w:val="18"/>
        </w:rPr>
        <w:t>Customer</w:t>
      </w:r>
      <w:r w:rsidRPr="00C17881">
        <w:rPr>
          <w:rFonts w:ascii="Calibri" w:hAnsi="Calibri"/>
          <w:color w:val="212121"/>
          <w:sz w:val="18"/>
        </w:rPr>
        <w:t>;</w:t>
      </w:r>
      <w:proofErr w:type="gramEnd"/>
    </w:p>
    <w:p w14:paraId="7E2FE088" w14:textId="77777777" w:rsidR="00C745C5" w:rsidRPr="00C17881" w:rsidRDefault="00C745C5" w:rsidP="00C745C5">
      <w:pPr>
        <w:numPr>
          <w:ilvl w:val="0"/>
          <w:numId w:val="8"/>
        </w:numPr>
        <w:spacing w:after="120" w:line="240" w:lineRule="auto"/>
        <w:rPr>
          <w:rFonts w:ascii="Calibri" w:hAnsi="Calibri"/>
          <w:color w:val="212121"/>
          <w:sz w:val="18"/>
        </w:rPr>
      </w:pPr>
      <w:r w:rsidRPr="00C17881">
        <w:rPr>
          <w:rFonts w:ascii="Calibri" w:hAnsi="Calibri"/>
          <w:color w:val="212121"/>
          <w:sz w:val="18"/>
        </w:rPr>
        <w:t xml:space="preserve">Dependents of the </w:t>
      </w:r>
      <w:proofErr w:type="gramStart"/>
      <w:r w:rsidRPr="00C17881">
        <w:rPr>
          <w:rFonts w:ascii="Calibri" w:hAnsi="Calibri"/>
          <w:color w:val="212121"/>
          <w:sz w:val="18"/>
        </w:rPr>
        <w:t>above;</w:t>
      </w:r>
      <w:proofErr w:type="gramEnd"/>
    </w:p>
    <w:p w14:paraId="0DC5AA9C" w14:textId="531AAED5" w:rsidR="00C745C5" w:rsidRPr="00C17881" w:rsidRDefault="006F36BF" w:rsidP="00C745C5">
      <w:pPr>
        <w:numPr>
          <w:ilvl w:val="0"/>
          <w:numId w:val="8"/>
        </w:numPr>
        <w:spacing w:after="120" w:line="240" w:lineRule="auto"/>
        <w:rPr>
          <w:rFonts w:ascii="Calibri" w:hAnsi="Calibri"/>
          <w:color w:val="212121"/>
          <w:sz w:val="18"/>
        </w:rPr>
      </w:pPr>
      <w:r>
        <w:rPr>
          <w:rFonts w:ascii="Calibri" w:hAnsi="Calibri"/>
          <w:color w:val="212121"/>
          <w:sz w:val="18"/>
        </w:rPr>
        <w:t>Customer</w:t>
      </w:r>
      <w:r w:rsidR="00C745C5" w:rsidRPr="00C17881">
        <w:rPr>
          <w:rFonts w:ascii="Calibri" w:hAnsi="Calibri"/>
          <w:color w:val="212121"/>
          <w:sz w:val="18"/>
        </w:rPr>
        <w:t>'s collaborators/contact persons (natural persons) or employees, contractors or temporary workers of legal entity collaborators/contact persons (current, prospective, former</w:t>
      </w:r>
      <w:proofErr w:type="gramStart"/>
      <w:r w:rsidR="00C745C5" w:rsidRPr="00C17881">
        <w:rPr>
          <w:rFonts w:ascii="Calibri" w:hAnsi="Calibri"/>
          <w:color w:val="212121"/>
          <w:sz w:val="18"/>
        </w:rPr>
        <w:t>);</w:t>
      </w:r>
      <w:proofErr w:type="gramEnd"/>
    </w:p>
    <w:p w14:paraId="732EEE1F" w14:textId="1DA7F0BE" w:rsidR="00C745C5" w:rsidRPr="00C17881" w:rsidRDefault="00C745C5" w:rsidP="00C745C5">
      <w:pPr>
        <w:numPr>
          <w:ilvl w:val="0"/>
          <w:numId w:val="8"/>
        </w:numPr>
        <w:spacing w:after="120" w:line="240" w:lineRule="auto"/>
        <w:rPr>
          <w:rFonts w:ascii="Calibri" w:hAnsi="Calibri"/>
          <w:color w:val="212121"/>
          <w:sz w:val="18"/>
        </w:rPr>
      </w:pPr>
      <w:r w:rsidRPr="00C17881">
        <w:rPr>
          <w:rFonts w:ascii="Calibri" w:hAnsi="Calibri"/>
          <w:color w:val="212121"/>
          <w:sz w:val="18"/>
        </w:rPr>
        <w:t xml:space="preserve">Users (e.g., customers, clients, patients, visitors, etc.) and other data subjects that are users of </w:t>
      </w:r>
      <w:r w:rsidR="006E180D">
        <w:rPr>
          <w:rFonts w:ascii="Calibri" w:hAnsi="Calibri"/>
          <w:color w:val="212121"/>
          <w:sz w:val="18"/>
        </w:rPr>
        <w:t>Customer</w:t>
      </w:r>
      <w:r w:rsidRPr="00C17881">
        <w:rPr>
          <w:rFonts w:ascii="Calibri" w:hAnsi="Calibri"/>
          <w:color w:val="212121"/>
          <w:sz w:val="18"/>
        </w:rPr>
        <w:t xml:space="preserve">'s </w:t>
      </w:r>
      <w:proofErr w:type="gramStart"/>
      <w:r w:rsidRPr="00C17881">
        <w:rPr>
          <w:rFonts w:ascii="Calibri" w:hAnsi="Calibri"/>
          <w:color w:val="212121"/>
          <w:sz w:val="18"/>
        </w:rPr>
        <w:t>services;</w:t>
      </w:r>
      <w:proofErr w:type="gramEnd"/>
    </w:p>
    <w:p w14:paraId="6A721817" w14:textId="24A23A39" w:rsidR="00C745C5" w:rsidRPr="00C17881" w:rsidRDefault="00C745C5" w:rsidP="00C745C5">
      <w:pPr>
        <w:numPr>
          <w:ilvl w:val="0"/>
          <w:numId w:val="8"/>
        </w:numPr>
        <w:spacing w:after="120" w:line="240" w:lineRule="auto"/>
        <w:rPr>
          <w:rFonts w:ascii="Calibri" w:hAnsi="Calibri"/>
          <w:color w:val="212121"/>
          <w:sz w:val="18"/>
        </w:rPr>
      </w:pPr>
      <w:r w:rsidRPr="00C17881">
        <w:rPr>
          <w:rFonts w:ascii="Calibri" w:hAnsi="Calibri"/>
          <w:color w:val="212121"/>
          <w:sz w:val="18"/>
        </w:rPr>
        <w:t xml:space="preserve">Partners, stakeholders or individuals who actively collaborate, communicate or otherwise interact with employees of the </w:t>
      </w:r>
      <w:r w:rsidR="006E180D">
        <w:rPr>
          <w:rFonts w:ascii="Calibri" w:hAnsi="Calibri"/>
          <w:color w:val="212121"/>
          <w:sz w:val="18"/>
        </w:rPr>
        <w:t>Customer</w:t>
      </w:r>
      <w:r w:rsidRPr="00C17881">
        <w:rPr>
          <w:rFonts w:ascii="Calibri" w:hAnsi="Calibri"/>
          <w:color w:val="212121"/>
          <w:sz w:val="18"/>
        </w:rPr>
        <w:t xml:space="preserve"> and/or use communication tools such as apps and websites provided by the</w:t>
      </w:r>
      <w:r w:rsidR="006E180D">
        <w:rPr>
          <w:rFonts w:ascii="Calibri" w:hAnsi="Calibri"/>
          <w:color w:val="212121"/>
          <w:sz w:val="18"/>
        </w:rPr>
        <w:t xml:space="preserve"> </w:t>
      </w:r>
      <w:proofErr w:type="gramStart"/>
      <w:r w:rsidR="006E180D">
        <w:rPr>
          <w:rFonts w:ascii="Calibri" w:hAnsi="Calibri"/>
          <w:color w:val="212121"/>
          <w:sz w:val="18"/>
        </w:rPr>
        <w:t>Customer</w:t>
      </w:r>
      <w:r w:rsidRPr="00C17881">
        <w:rPr>
          <w:rFonts w:ascii="Calibri" w:hAnsi="Calibri"/>
          <w:color w:val="212121"/>
          <w:sz w:val="18"/>
        </w:rPr>
        <w:t>;</w:t>
      </w:r>
      <w:proofErr w:type="gramEnd"/>
    </w:p>
    <w:p w14:paraId="36131BDF" w14:textId="730B7EBA" w:rsidR="00C745C5" w:rsidRPr="00C17881" w:rsidRDefault="00C745C5" w:rsidP="00C745C5">
      <w:pPr>
        <w:numPr>
          <w:ilvl w:val="0"/>
          <w:numId w:val="8"/>
        </w:numPr>
        <w:spacing w:after="120" w:line="240" w:lineRule="auto"/>
        <w:rPr>
          <w:rFonts w:ascii="Calibri" w:hAnsi="Calibri"/>
          <w:color w:val="212121"/>
          <w:sz w:val="18"/>
        </w:rPr>
      </w:pPr>
      <w:r w:rsidRPr="00C17881">
        <w:rPr>
          <w:rFonts w:ascii="Calibri" w:hAnsi="Calibri"/>
          <w:color w:val="212121"/>
          <w:sz w:val="18"/>
        </w:rPr>
        <w:t xml:space="preserve">Stakeholders or individuals who passively interact with </w:t>
      </w:r>
      <w:r w:rsidR="008C1D09">
        <w:rPr>
          <w:rFonts w:ascii="Calibri" w:hAnsi="Calibri"/>
          <w:color w:val="212121"/>
          <w:sz w:val="18"/>
        </w:rPr>
        <w:t xml:space="preserve">the </w:t>
      </w:r>
      <w:proofErr w:type="gramStart"/>
      <w:r w:rsidR="008C1D09">
        <w:rPr>
          <w:rFonts w:ascii="Calibri" w:hAnsi="Calibri"/>
          <w:color w:val="212121"/>
          <w:sz w:val="18"/>
        </w:rPr>
        <w:t xml:space="preserve">Customer </w:t>
      </w:r>
      <w:r w:rsidRPr="00C17881">
        <w:rPr>
          <w:rFonts w:ascii="Calibri" w:hAnsi="Calibri"/>
          <w:color w:val="212121"/>
          <w:sz w:val="18"/>
        </w:rPr>
        <w:t xml:space="preserve"> (</w:t>
      </w:r>
      <w:proofErr w:type="gramEnd"/>
      <w:r w:rsidRPr="00C17881">
        <w:rPr>
          <w:rFonts w:ascii="Calibri" w:hAnsi="Calibri"/>
          <w:color w:val="212121"/>
          <w:sz w:val="18"/>
        </w:rPr>
        <w:t xml:space="preserve">e.g., because they are the subject of an investigation, research or mentioned in documents or correspondence from or to the </w:t>
      </w:r>
      <w:r w:rsidR="006E180D">
        <w:rPr>
          <w:rFonts w:ascii="Calibri" w:hAnsi="Calibri"/>
          <w:color w:val="212121"/>
          <w:sz w:val="18"/>
        </w:rPr>
        <w:t>Customer</w:t>
      </w:r>
      <w:r w:rsidRPr="00C17881">
        <w:rPr>
          <w:rFonts w:ascii="Calibri" w:hAnsi="Calibri"/>
          <w:color w:val="212121"/>
          <w:sz w:val="18"/>
        </w:rPr>
        <w:t>);</w:t>
      </w:r>
    </w:p>
    <w:p w14:paraId="16211AF9" w14:textId="77777777" w:rsidR="00C745C5" w:rsidRPr="00C17881" w:rsidRDefault="00C745C5" w:rsidP="00C745C5">
      <w:pPr>
        <w:numPr>
          <w:ilvl w:val="0"/>
          <w:numId w:val="8"/>
        </w:numPr>
        <w:spacing w:after="120" w:line="240" w:lineRule="auto"/>
        <w:rPr>
          <w:rFonts w:ascii="Calibri" w:hAnsi="Calibri"/>
          <w:color w:val="212121"/>
          <w:sz w:val="18"/>
        </w:rPr>
      </w:pPr>
      <w:r w:rsidRPr="00C17881">
        <w:rPr>
          <w:rFonts w:ascii="Calibri" w:hAnsi="Calibri"/>
          <w:color w:val="212121"/>
          <w:sz w:val="18"/>
        </w:rPr>
        <w:t>Minors; or</w:t>
      </w:r>
    </w:p>
    <w:p w14:paraId="0F147796" w14:textId="77777777" w:rsidR="00C745C5" w:rsidRPr="00C17881" w:rsidRDefault="00C745C5" w:rsidP="00C745C5">
      <w:pPr>
        <w:numPr>
          <w:ilvl w:val="0"/>
          <w:numId w:val="8"/>
        </w:numPr>
        <w:spacing w:after="120" w:line="240" w:lineRule="auto"/>
        <w:rPr>
          <w:rFonts w:ascii="Calibri" w:hAnsi="Calibri"/>
          <w:color w:val="212121"/>
          <w:sz w:val="18"/>
        </w:rPr>
      </w:pPr>
      <w:r w:rsidRPr="00C17881">
        <w:rPr>
          <w:rFonts w:ascii="Calibri" w:hAnsi="Calibri"/>
          <w:color w:val="212121"/>
          <w:sz w:val="18"/>
        </w:rPr>
        <w:t>Professionals with professional privilege (e.g., doctors, lawyers, notaries, religious workers, etc.).</w:t>
      </w:r>
    </w:p>
    <w:p w14:paraId="1F3C60A7" w14:textId="77777777" w:rsidR="00C745C5" w:rsidRPr="00C17881" w:rsidRDefault="00C745C5" w:rsidP="00C745C5">
      <w:pPr>
        <w:tabs>
          <w:tab w:val="left" w:pos="158"/>
        </w:tabs>
        <w:spacing w:after="120" w:line="240" w:lineRule="auto"/>
        <w:rPr>
          <w:rFonts w:ascii="Calibri" w:hAnsi="Calibri"/>
          <w:color w:val="212121"/>
          <w:sz w:val="18"/>
        </w:rPr>
      </w:pPr>
      <w:r w:rsidRPr="00C17881">
        <w:rPr>
          <w:rFonts w:ascii="Calibri" w:eastAsia="Calibri" w:hAnsi="Calibri" w:cs="Arial"/>
          <w:b/>
          <w:sz w:val="18"/>
        </w:rPr>
        <w:t>Categories of data</w:t>
      </w:r>
      <w:r w:rsidRPr="00C17881">
        <w:rPr>
          <w:rFonts w:ascii="Calibri" w:eastAsia="Calibri" w:hAnsi="Calibri" w:cs="Arial"/>
          <w:sz w:val="18"/>
        </w:rPr>
        <w:t xml:space="preserve">: The personal data transferred that is included in e-mail, </w:t>
      </w:r>
      <w:proofErr w:type="gramStart"/>
      <w:r w:rsidRPr="00C17881">
        <w:rPr>
          <w:rFonts w:ascii="Calibri" w:eastAsia="Calibri" w:hAnsi="Calibri" w:cs="Arial"/>
          <w:sz w:val="18"/>
        </w:rPr>
        <w:t>documents</w:t>
      </w:r>
      <w:proofErr w:type="gramEnd"/>
      <w:r w:rsidRPr="00C17881">
        <w:rPr>
          <w:rFonts w:ascii="Calibri" w:eastAsia="Calibri" w:hAnsi="Calibri" w:cs="Arial"/>
          <w:sz w:val="18"/>
        </w:rPr>
        <w:t xml:space="preserve"> and other data in an electronic form in the context of the Online Services. </w:t>
      </w:r>
      <w:r w:rsidRPr="00C17881">
        <w:rPr>
          <w:rFonts w:ascii="Calibri" w:eastAsia="Times New Roman" w:hAnsi="Calibri" w:cs="Calibri"/>
          <w:color w:val="212121"/>
          <w:sz w:val="18"/>
          <w:szCs w:val="18"/>
        </w:rPr>
        <w:t xml:space="preserve"> 21Vianet</w:t>
      </w:r>
      <w:r w:rsidRPr="00C17881">
        <w:rPr>
          <w:rFonts w:ascii="Calibri" w:hAnsi="Calibri"/>
          <w:color w:val="212121"/>
          <w:sz w:val="18"/>
        </w:rPr>
        <w:t xml:space="preserve"> acknowledges that, depending on Customer’s use of the Online Service, Customer may elect to include personal data from any of the following categories in the personal data:</w:t>
      </w:r>
    </w:p>
    <w:p w14:paraId="6A54B21E" w14:textId="77777777" w:rsidR="00C745C5" w:rsidRPr="00C17881" w:rsidRDefault="00C745C5" w:rsidP="00C745C5">
      <w:pPr>
        <w:numPr>
          <w:ilvl w:val="0"/>
          <w:numId w:val="9"/>
        </w:numPr>
        <w:spacing w:after="120" w:line="240" w:lineRule="auto"/>
        <w:rPr>
          <w:rFonts w:ascii="Calibri" w:hAnsi="Calibri"/>
          <w:color w:val="212121"/>
          <w:sz w:val="18"/>
        </w:rPr>
      </w:pPr>
      <w:r w:rsidRPr="00C17881">
        <w:rPr>
          <w:rFonts w:ascii="Calibri" w:hAnsi="Calibri"/>
          <w:color w:val="212121"/>
          <w:sz w:val="18"/>
        </w:rPr>
        <w:t xml:space="preserve">Basic personal data (for example place of birth, street name and house number (address), postal code, city of residence, country of residence, mobile phone number, first name, last name, initials, email address, gender, date of birth), including basic personal data about family members and </w:t>
      </w:r>
      <w:proofErr w:type="gramStart"/>
      <w:r w:rsidRPr="00C17881">
        <w:rPr>
          <w:rFonts w:ascii="Calibri" w:hAnsi="Calibri"/>
          <w:color w:val="212121"/>
          <w:sz w:val="18"/>
        </w:rPr>
        <w:t>children;</w:t>
      </w:r>
      <w:proofErr w:type="gramEnd"/>
    </w:p>
    <w:p w14:paraId="4E4225BA" w14:textId="77777777" w:rsidR="00C745C5" w:rsidRPr="00C17881" w:rsidRDefault="00C745C5" w:rsidP="00C745C5">
      <w:pPr>
        <w:numPr>
          <w:ilvl w:val="0"/>
          <w:numId w:val="9"/>
        </w:numPr>
        <w:spacing w:after="120" w:line="240" w:lineRule="auto"/>
        <w:rPr>
          <w:rFonts w:ascii="Calibri" w:hAnsi="Calibri"/>
          <w:color w:val="212121"/>
          <w:sz w:val="18"/>
        </w:rPr>
      </w:pPr>
      <w:r w:rsidRPr="00C17881">
        <w:rPr>
          <w:rFonts w:ascii="Calibri" w:hAnsi="Calibri"/>
          <w:color w:val="212121"/>
          <w:sz w:val="18"/>
        </w:rPr>
        <w:t xml:space="preserve">Authentication data (for example </w:t>
      </w:r>
      <w:proofErr w:type="gramStart"/>
      <w:r w:rsidRPr="00C17881">
        <w:rPr>
          <w:rFonts w:ascii="Calibri" w:hAnsi="Calibri"/>
          <w:color w:val="212121"/>
          <w:sz w:val="18"/>
        </w:rPr>
        <w:t>user name</w:t>
      </w:r>
      <w:proofErr w:type="gramEnd"/>
      <w:r w:rsidRPr="00C17881">
        <w:rPr>
          <w:rFonts w:ascii="Calibri" w:hAnsi="Calibri"/>
          <w:color w:val="212121"/>
          <w:sz w:val="18"/>
        </w:rPr>
        <w:t>, password or PIN code, security question, audit trail);</w:t>
      </w:r>
    </w:p>
    <w:p w14:paraId="5AAE41EF" w14:textId="77777777" w:rsidR="00C745C5" w:rsidRPr="00C17881" w:rsidRDefault="00C745C5" w:rsidP="00C745C5">
      <w:pPr>
        <w:numPr>
          <w:ilvl w:val="0"/>
          <w:numId w:val="9"/>
        </w:numPr>
        <w:spacing w:after="120" w:line="240" w:lineRule="auto"/>
        <w:rPr>
          <w:rFonts w:ascii="Calibri" w:hAnsi="Calibri"/>
          <w:color w:val="212121"/>
          <w:sz w:val="18"/>
        </w:rPr>
      </w:pPr>
      <w:r w:rsidRPr="00C17881">
        <w:rPr>
          <w:rFonts w:ascii="Calibri" w:hAnsi="Calibri"/>
          <w:color w:val="212121"/>
          <w:sz w:val="18"/>
        </w:rPr>
        <w:t>Contact information (for example addresses, email, phone numbers, social media identifiers; emergency contact details</w:t>
      </w:r>
      <w:proofErr w:type="gramStart"/>
      <w:r w:rsidRPr="00C17881">
        <w:rPr>
          <w:rFonts w:ascii="Calibri" w:hAnsi="Calibri"/>
          <w:color w:val="212121"/>
          <w:sz w:val="18"/>
        </w:rPr>
        <w:t>);</w:t>
      </w:r>
      <w:proofErr w:type="gramEnd"/>
    </w:p>
    <w:p w14:paraId="6A246735" w14:textId="77777777" w:rsidR="00C745C5" w:rsidRPr="00C17881" w:rsidRDefault="00C745C5" w:rsidP="00C745C5">
      <w:pPr>
        <w:numPr>
          <w:ilvl w:val="0"/>
          <w:numId w:val="9"/>
        </w:numPr>
        <w:spacing w:after="120" w:line="240" w:lineRule="auto"/>
        <w:rPr>
          <w:rFonts w:ascii="Calibri" w:hAnsi="Calibri"/>
          <w:color w:val="212121"/>
          <w:sz w:val="18"/>
        </w:rPr>
      </w:pPr>
      <w:r w:rsidRPr="00C17881">
        <w:rPr>
          <w:rFonts w:ascii="Calibri" w:hAnsi="Calibri"/>
          <w:color w:val="212121"/>
          <w:sz w:val="18"/>
        </w:rPr>
        <w:t>Unique identification numbers and signatures (for example Social Security number, bank account number, passport and ID card number, driver's license number and vehicle registration data, IP addresses, employee number, student number, patient number, signature, unique identifier in tracking cookies or similar technology</w:t>
      </w:r>
      <w:proofErr w:type="gramStart"/>
      <w:r w:rsidRPr="00C17881">
        <w:rPr>
          <w:rFonts w:ascii="Calibri" w:hAnsi="Calibri"/>
          <w:color w:val="212121"/>
          <w:sz w:val="18"/>
        </w:rPr>
        <w:t>);</w:t>
      </w:r>
      <w:proofErr w:type="gramEnd"/>
    </w:p>
    <w:p w14:paraId="11983FFD" w14:textId="77777777" w:rsidR="00C745C5" w:rsidRPr="00C17881" w:rsidRDefault="00C745C5" w:rsidP="00C745C5">
      <w:pPr>
        <w:numPr>
          <w:ilvl w:val="0"/>
          <w:numId w:val="9"/>
        </w:numPr>
        <w:spacing w:after="120" w:line="240" w:lineRule="auto"/>
        <w:rPr>
          <w:rFonts w:ascii="Calibri" w:hAnsi="Calibri"/>
          <w:color w:val="212121"/>
          <w:sz w:val="18"/>
        </w:rPr>
      </w:pPr>
      <w:r w:rsidRPr="00C17881">
        <w:rPr>
          <w:rFonts w:ascii="Calibri" w:hAnsi="Calibri"/>
          <w:color w:val="212121"/>
          <w:sz w:val="18"/>
        </w:rPr>
        <w:t xml:space="preserve">Pseudonymous </w:t>
      </w:r>
      <w:proofErr w:type="gramStart"/>
      <w:r w:rsidRPr="00C17881">
        <w:rPr>
          <w:rFonts w:ascii="Calibri" w:hAnsi="Calibri"/>
          <w:color w:val="212121"/>
          <w:sz w:val="18"/>
        </w:rPr>
        <w:t>identifiers;</w:t>
      </w:r>
      <w:proofErr w:type="gramEnd"/>
      <w:r w:rsidRPr="00C17881">
        <w:rPr>
          <w:rFonts w:ascii="Calibri" w:hAnsi="Calibri"/>
          <w:color w:val="212121"/>
          <w:sz w:val="18"/>
        </w:rPr>
        <w:t xml:space="preserve"> </w:t>
      </w:r>
    </w:p>
    <w:p w14:paraId="18DB7753" w14:textId="77777777" w:rsidR="00C745C5" w:rsidRPr="00C17881" w:rsidRDefault="00C745C5" w:rsidP="00C745C5">
      <w:pPr>
        <w:numPr>
          <w:ilvl w:val="0"/>
          <w:numId w:val="9"/>
        </w:numPr>
        <w:spacing w:after="120" w:line="240" w:lineRule="auto"/>
        <w:rPr>
          <w:rFonts w:ascii="Calibri" w:hAnsi="Calibri"/>
          <w:color w:val="212121"/>
          <w:sz w:val="18"/>
        </w:rPr>
      </w:pPr>
      <w:r w:rsidRPr="00C17881">
        <w:rPr>
          <w:rFonts w:ascii="Calibri" w:hAnsi="Calibri"/>
          <w:color w:val="212121"/>
          <w:sz w:val="18"/>
        </w:rPr>
        <w:t>Financial and insurance information (for example insurance number, bank account name and number, credit card name and number, invoice number, income, type of assurance, payment behavior, creditworthiness</w:t>
      </w:r>
      <w:proofErr w:type="gramStart"/>
      <w:r w:rsidRPr="00C17881">
        <w:rPr>
          <w:rFonts w:ascii="Calibri" w:hAnsi="Calibri"/>
          <w:color w:val="212121"/>
          <w:sz w:val="18"/>
        </w:rPr>
        <w:t>);</w:t>
      </w:r>
      <w:proofErr w:type="gramEnd"/>
    </w:p>
    <w:p w14:paraId="367D5749" w14:textId="77777777" w:rsidR="00C745C5" w:rsidRPr="00C17881" w:rsidRDefault="00C745C5" w:rsidP="00C745C5">
      <w:pPr>
        <w:numPr>
          <w:ilvl w:val="0"/>
          <w:numId w:val="9"/>
        </w:numPr>
        <w:spacing w:after="120" w:line="240" w:lineRule="auto"/>
        <w:rPr>
          <w:rFonts w:ascii="Calibri" w:hAnsi="Calibri"/>
          <w:color w:val="212121"/>
          <w:sz w:val="18"/>
        </w:rPr>
      </w:pPr>
      <w:r w:rsidRPr="00C17881">
        <w:rPr>
          <w:rFonts w:ascii="Calibri" w:hAnsi="Calibri"/>
          <w:color w:val="212121"/>
          <w:sz w:val="18"/>
        </w:rPr>
        <w:t>Commercial Information (for example history of purchases, special offers, subscription information, payment history</w:t>
      </w:r>
      <w:proofErr w:type="gramStart"/>
      <w:r w:rsidRPr="00C17881">
        <w:rPr>
          <w:rFonts w:ascii="Calibri" w:hAnsi="Calibri"/>
          <w:color w:val="212121"/>
          <w:sz w:val="18"/>
        </w:rPr>
        <w:t>);</w:t>
      </w:r>
      <w:proofErr w:type="gramEnd"/>
    </w:p>
    <w:p w14:paraId="018A64D7" w14:textId="77777777" w:rsidR="00C745C5" w:rsidRPr="00C17881" w:rsidRDefault="00C745C5" w:rsidP="00C745C5">
      <w:pPr>
        <w:numPr>
          <w:ilvl w:val="0"/>
          <w:numId w:val="9"/>
        </w:numPr>
        <w:spacing w:after="120" w:line="240" w:lineRule="auto"/>
        <w:rPr>
          <w:rFonts w:ascii="Calibri" w:hAnsi="Calibri"/>
          <w:color w:val="212121"/>
          <w:sz w:val="18"/>
        </w:rPr>
      </w:pPr>
      <w:r w:rsidRPr="00C17881">
        <w:rPr>
          <w:rFonts w:ascii="Calibri" w:hAnsi="Calibri"/>
          <w:color w:val="212121"/>
          <w:sz w:val="18"/>
        </w:rPr>
        <w:t>Biometric Information (for example DNA, fingerprints and iris scans</w:t>
      </w:r>
      <w:proofErr w:type="gramStart"/>
      <w:r w:rsidRPr="00C17881">
        <w:rPr>
          <w:rFonts w:ascii="Calibri" w:hAnsi="Calibri"/>
          <w:color w:val="212121"/>
          <w:sz w:val="18"/>
        </w:rPr>
        <w:t>);</w:t>
      </w:r>
      <w:proofErr w:type="gramEnd"/>
      <w:r w:rsidRPr="00C17881">
        <w:rPr>
          <w:rFonts w:ascii="Calibri" w:hAnsi="Calibri"/>
          <w:color w:val="212121"/>
          <w:sz w:val="18"/>
        </w:rPr>
        <w:t xml:space="preserve"> </w:t>
      </w:r>
    </w:p>
    <w:p w14:paraId="354B2D00" w14:textId="77777777" w:rsidR="00C745C5" w:rsidRPr="00C17881" w:rsidRDefault="00C745C5" w:rsidP="00C745C5">
      <w:pPr>
        <w:numPr>
          <w:ilvl w:val="0"/>
          <w:numId w:val="9"/>
        </w:numPr>
        <w:spacing w:after="120" w:line="240" w:lineRule="auto"/>
        <w:rPr>
          <w:rFonts w:ascii="Calibri" w:hAnsi="Calibri"/>
          <w:color w:val="212121"/>
          <w:sz w:val="18"/>
        </w:rPr>
      </w:pPr>
      <w:r w:rsidRPr="00C17881">
        <w:rPr>
          <w:rFonts w:ascii="Calibri" w:hAnsi="Calibri"/>
          <w:color w:val="212121"/>
          <w:sz w:val="18"/>
        </w:rPr>
        <w:t xml:space="preserve">Location data (for example, Cell ID, geo-location network data, location by start call/end of the call. Location data derived from use of </w:t>
      </w:r>
      <w:proofErr w:type="spellStart"/>
      <w:r w:rsidRPr="00C17881">
        <w:rPr>
          <w:rFonts w:ascii="Calibri" w:hAnsi="Calibri"/>
          <w:color w:val="212121"/>
          <w:sz w:val="18"/>
        </w:rPr>
        <w:t>wifi</w:t>
      </w:r>
      <w:proofErr w:type="spellEnd"/>
      <w:r w:rsidRPr="00C17881">
        <w:rPr>
          <w:rFonts w:ascii="Calibri" w:hAnsi="Calibri"/>
          <w:color w:val="212121"/>
          <w:sz w:val="18"/>
        </w:rPr>
        <w:t xml:space="preserve"> access points</w:t>
      </w:r>
      <w:proofErr w:type="gramStart"/>
      <w:r w:rsidRPr="00C17881">
        <w:rPr>
          <w:rFonts w:ascii="Calibri" w:hAnsi="Calibri"/>
          <w:color w:val="212121"/>
          <w:sz w:val="18"/>
        </w:rPr>
        <w:t>);</w:t>
      </w:r>
      <w:proofErr w:type="gramEnd"/>
    </w:p>
    <w:p w14:paraId="200A28E1" w14:textId="77777777" w:rsidR="00C745C5" w:rsidRPr="00C17881" w:rsidRDefault="00C745C5" w:rsidP="00C745C5">
      <w:pPr>
        <w:numPr>
          <w:ilvl w:val="0"/>
          <w:numId w:val="9"/>
        </w:numPr>
        <w:spacing w:after="120" w:line="240" w:lineRule="auto"/>
        <w:rPr>
          <w:rFonts w:ascii="Calibri" w:hAnsi="Calibri"/>
          <w:color w:val="212121"/>
          <w:sz w:val="18"/>
        </w:rPr>
      </w:pPr>
      <w:r w:rsidRPr="00C17881">
        <w:rPr>
          <w:rFonts w:ascii="Calibri" w:hAnsi="Calibri"/>
          <w:color w:val="212121"/>
          <w:sz w:val="18"/>
        </w:rPr>
        <w:t xml:space="preserve">Photos, video and </w:t>
      </w:r>
      <w:proofErr w:type="gramStart"/>
      <w:r w:rsidRPr="00C17881">
        <w:rPr>
          <w:rFonts w:ascii="Calibri" w:hAnsi="Calibri"/>
          <w:color w:val="212121"/>
          <w:sz w:val="18"/>
        </w:rPr>
        <w:t>audio;</w:t>
      </w:r>
      <w:proofErr w:type="gramEnd"/>
    </w:p>
    <w:p w14:paraId="40CEF07B" w14:textId="77777777" w:rsidR="00C745C5" w:rsidRPr="00C17881" w:rsidRDefault="00C745C5" w:rsidP="00C745C5">
      <w:pPr>
        <w:numPr>
          <w:ilvl w:val="0"/>
          <w:numId w:val="9"/>
        </w:numPr>
        <w:spacing w:after="120" w:line="240" w:lineRule="auto"/>
        <w:rPr>
          <w:rFonts w:ascii="Calibri" w:hAnsi="Calibri"/>
          <w:color w:val="212121"/>
          <w:sz w:val="18"/>
        </w:rPr>
      </w:pPr>
      <w:r w:rsidRPr="00C17881">
        <w:rPr>
          <w:rFonts w:ascii="Calibri" w:hAnsi="Calibri"/>
          <w:color w:val="212121"/>
          <w:sz w:val="18"/>
        </w:rPr>
        <w:t>Internet activity (for example browsing history, search history, reading, television viewing, radio listening activities</w:t>
      </w:r>
      <w:proofErr w:type="gramStart"/>
      <w:r w:rsidRPr="00C17881">
        <w:rPr>
          <w:rFonts w:ascii="Calibri" w:hAnsi="Calibri"/>
          <w:color w:val="212121"/>
          <w:sz w:val="18"/>
        </w:rPr>
        <w:t>);</w:t>
      </w:r>
      <w:proofErr w:type="gramEnd"/>
    </w:p>
    <w:p w14:paraId="5DEC6B5F" w14:textId="77777777" w:rsidR="00C745C5" w:rsidRPr="00C17881" w:rsidRDefault="00C745C5" w:rsidP="00C745C5">
      <w:pPr>
        <w:numPr>
          <w:ilvl w:val="0"/>
          <w:numId w:val="9"/>
        </w:numPr>
        <w:spacing w:after="120" w:line="240" w:lineRule="auto"/>
        <w:rPr>
          <w:rFonts w:ascii="Calibri" w:hAnsi="Calibri"/>
          <w:color w:val="212121"/>
          <w:sz w:val="18"/>
        </w:rPr>
      </w:pPr>
      <w:r w:rsidRPr="00C17881">
        <w:rPr>
          <w:rFonts w:ascii="Calibri" w:hAnsi="Calibri"/>
          <w:color w:val="212121"/>
          <w:sz w:val="18"/>
        </w:rPr>
        <w:t>Device identification (for example IMEI-number, SIM card number, MAC address</w:t>
      </w:r>
      <w:proofErr w:type="gramStart"/>
      <w:r w:rsidRPr="00C17881">
        <w:rPr>
          <w:rFonts w:ascii="Calibri" w:hAnsi="Calibri"/>
          <w:color w:val="212121"/>
          <w:sz w:val="18"/>
        </w:rPr>
        <w:t>);</w:t>
      </w:r>
      <w:proofErr w:type="gramEnd"/>
    </w:p>
    <w:p w14:paraId="51E00503" w14:textId="77777777" w:rsidR="00C745C5" w:rsidRPr="00C17881" w:rsidRDefault="00C745C5" w:rsidP="00C745C5">
      <w:pPr>
        <w:numPr>
          <w:ilvl w:val="0"/>
          <w:numId w:val="9"/>
        </w:numPr>
        <w:spacing w:after="120" w:line="240" w:lineRule="auto"/>
        <w:rPr>
          <w:rFonts w:ascii="Calibri" w:hAnsi="Calibri"/>
          <w:color w:val="212121"/>
          <w:sz w:val="18"/>
        </w:rPr>
      </w:pPr>
      <w:r w:rsidRPr="00C17881">
        <w:rPr>
          <w:rFonts w:ascii="Calibri" w:hAnsi="Calibri"/>
          <w:color w:val="212121"/>
          <w:sz w:val="18"/>
        </w:rPr>
        <w:t>Profiling (for example based on observed criminal or anti-social behavior or pseudonymous profiles based on visited URLs, click streams, browsing logs, IP-addresses, domains, apps installed, or profiles based on marketing preferences</w:t>
      </w:r>
      <w:proofErr w:type="gramStart"/>
      <w:r w:rsidRPr="00C17881">
        <w:rPr>
          <w:rFonts w:ascii="Calibri" w:hAnsi="Calibri"/>
          <w:color w:val="212121"/>
          <w:sz w:val="18"/>
        </w:rPr>
        <w:t>);</w:t>
      </w:r>
      <w:proofErr w:type="gramEnd"/>
    </w:p>
    <w:p w14:paraId="1A2D1457" w14:textId="77777777" w:rsidR="00C745C5" w:rsidRPr="00C17881" w:rsidRDefault="00C745C5" w:rsidP="00C745C5">
      <w:pPr>
        <w:numPr>
          <w:ilvl w:val="0"/>
          <w:numId w:val="9"/>
        </w:numPr>
        <w:spacing w:after="120" w:line="240" w:lineRule="auto"/>
        <w:rPr>
          <w:rFonts w:ascii="Calibri" w:hAnsi="Calibri"/>
          <w:color w:val="212121"/>
          <w:sz w:val="18"/>
        </w:rPr>
      </w:pPr>
      <w:r w:rsidRPr="00C17881">
        <w:rPr>
          <w:rFonts w:ascii="Calibri" w:hAnsi="Calibri"/>
          <w:color w:val="212121"/>
          <w:sz w:val="18"/>
        </w:rPr>
        <w:t>HR and recruitment data (for example declaration of employment status, recruitment information (such as curriculum vitae, employment history, education history details), job and position data, including worked hours, assessments and salary, work permit details, availability, terms of employment, tax details, payment details, insurance details and location and organizations</w:t>
      </w:r>
      <w:proofErr w:type="gramStart"/>
      <w:r w:rsidRPr="00C17881">
        <w:rPr>
          <w:rFonts w:ascii="Calibri" w:hAnsi="Calibri"/>
          <w:color w:val="212121"/>
          <w:sz w:val="18"/>
        </w:rPr>
        <w:t>);</w:t>
      </w:r>
      <w:proofErr w:type="gramEnd"/>
    </w:p>
    <w:p w14:paraId="4E7215B0" w14:textId="77777777" w:rsidR="00C745C5" w:rsidRPr="00C17881" w:rsidRDefault="00C745C5" w:rsidP="00C745C5">
      <w:pPr>
        <w:numPr>
          <w:ilvl w:val="0"/>
          <w:numId w:val="9"/>
        </w:numPr>
        <w:spacing w:after="120" w:line="240" w:lineRule="auto"/>
        <w:rPr>
          <w:rFonts w:ascii="Calibri" w:hAnsi="Calibri"/>
          <w:color w:val="212121"/>
          <w:sz w:val="18"/>
        </w:rPr>
      </w:pPr>
      <w:r w:rsidRPr="00C17881">
        <w:rPr>
          <w:rFonts w:ascii="Calibri" w:hAnsi="Calibri"/>
          <w:color w:val="212121"/>
          <w:sz w:val="18"/>
        </w:rPr>
        <w:lastRenderedPageBreak/>
        <w:t>Education data (for example education history, current education, grades and results, highest degree achieved, learning disability</w:t>
      </w:r>
      <w:proofErr w:type="gramStart"/>
      <w:r w:rsidRPr="00C17881">
        <w:rPr>
          <w:rFonts w:ascii="Calibri" w:hAnsi="Calibri"/>
          <w:color w:val="212121"/>
          <w:sz w:val="18"/>
        </w:rPr>
        <w:t>);</w:t>
      </w:r>
      <w:proofErr w:type="gramEnd"/>
    </w:p>
    <w:p w14:paraId="09B6D0BD" w14:textId="77777777" w:rsidR="00C745C5" w:rsidRPr="00C17881" w:rsidRDefault="00C745C5" w:rsidP="00C745C5">
      <w:pPr>
        <w:numPr>
          <w:ilvl w:val="0"/>
          <w:numId w:val="9"/>
        </w:numPr>
        <w:spacing w:after="120" w:line="240" w:lineRule="auto"/>
        <w:rPr>
          <w:rFonts w:ascii="Calibri" w:hAnsi="Calibri"/>
          <w:color w:val="212121"/>
          <w:sz w:val="18"/>
        </w:rPr>
      </w:pPr>
      <w:r w:rsidRPr="00C17881">
        <w:rPr>
          <w:rFonts w:ascii="Calibri" w:hAnsi="Calibri"/>
          <w:color w:val="212121"/>
          <w:sz w:val="18"/>
        </w:rPr>
        <w:t>Citizenship and residency information (for example citizenship, naturalization status, marital status, nationality, immigration status, passport data, details of residency or work permit</w:t>
      </w:r>
      <w:proofErr w:type="gramStart"/>
      <w:r w:rsidRPr="00C17881">
        <w:rPr>
          <w:rFonts w:ascii="Calibri" w:hAnsi="Calibri"/>
          <w:color w:val="212121"/>
          <w:sz w:val="18"/>
        </w:rPr>
        <w:t>);</w:t>
      </w:r>
      <w:proofErr w:type="gramEnd"/>
      <w:r w:rsidRPr="00C17881">
        <w:rPr>
          <w:rFonts w:ascii="Calibri" w:hAnsi="Calibri"/>
          <w:color w:val="212121"/>
          <w:sz w:val="18"/>
        </w:rPr>
        <w:t xml:space="preserve"> </w:t>
      </w:r>
    </w:p>
    <w:p w14:paraId="4572A74B" w14:textId="77777777" w:rsidR="00C745C5" w:rsidRPr="003E30F9" w:rsidRDefault="00C745C5" w:rsidP="00C745C5">
      <w:pPr>
        <w:numPr>
          <w:ilvl w:val="0"/>
          <w:numId w:val="9"/>
        </w:numPr>
        <w:spacing w:after="120" w:line="240" w:lineRule="auto"/>
        <w:rPr>
          <w:rFonts w:ascii="Calibri" w:hAnsi="Calibri"/>
          <w:color w:val="212121"/>
          <w:sz w:val="18"/>
        </w:rPr>
      </w:pPr>
      <w:r w:rsidRPr="00C17881">
        <w:rPr>
          <w:rFonts w:ascii="Calibri" w:hAnsi="Calibri"/>
          <w:color w:val="212121"/>
          <w:sz w:val="18"/>
        </w:rPr>
        <w:t>Information processed for the perfo</w:t>
      </w:r>
      <w:r w:rsidRPr="003E30F9">
        <w:rPr>
          <w:rFonts w:ascii="Calibri" w:hAnsi="Calibri"/>
          <w:color w:val="212121"/>
          <w:sz w:val="18"/>
        </w:rPr>
        <w:t xml:space="preserve">rmance of a task carried out in the public interest or in the exercise of an official </w:t>
      </w:r>
      <w:proofErr w:type="gramStart"/>
      <w:r w:rsidRPr="003E30F9">
        <w:rPr>
          <w:rFonts w:ascii="Calibri" w:hAnsi="Calibri"/>
          <w:color w:val="212121"/>
          <w:sz w:val="18"/>
        </w:rPr>
        <w:t>authority;</w:t>
      </w:r>
      <w:proofErr w:type="gramEnd"/>
      <w:r w:rsidRPr="003E30F9">
        <w:rPr>
          <w:rFonts w:ascii="Calibri" w:hAnsi="Calibri"/>
          <w:color w:val="212121"/>
          <w:sz w:val="18"/>
        </w:rPr>
        <w:t xml:space="preserve"> </w:t>
      </w:r>
    </w:p>
    <w:p w14:paraId="5A88D0C5" w14:textId="77777777" w:rsidR="00C745C5" w:rsidRPr="003E30F9" w:rsidRDefault="00C745C5" w:rsidP="00C745C5">
      <w:pPr>
        <w:numPr>
          <w:ilvl w:val="0"/>
          <w:numId w:val="9"/>
        </w:numPr>
        <w:spacing w:after="120" w:line="240" w:lineRule="auto"/>
        <w:rPr>
          <w:rFonts w:ascii="Calibri" w:hAnsi="Calibri"/>
          <w:color w:val="212121"/>
          <w:sz w:val="18"/>
        </w:rPr>
      </w:pPr>
      <w:r w:rsidRPr="003E30F9">
        <w:rPr>
          <w:rFonts w:ascii="Calibri" w:hAnsi="Calibri"/>
          <w:color w:val="212121"/>
          <w:sz w:val="18"/>
        </w:rPr>
        <w:t>Special categories of data (for example racial or ethnic origin, political opinions, religious or philosophical beliefs, trade union membership, genetic data, biometric data for the purpose of uniquely identifying a natural person, data concerning health, data concerning a natural person’s sex life or sexual orientation, or data relating to criminal convictions or offences); or</w:t>
      </w:r>
    </w:p>
    <w:p w14:paraId="4DBDFE51" w14:textId="6EF9E51D" w:rsidR="00C745C5" w:rsidRPr="00C17881" w:rsidRDefault="00C745C5" w:rsidP="00C745C5">
      <w:pPr>
        <w:numPr>
          <w:ilvl w:val="0"/>
          <w:numId w:val="9"/>
        </w:numPr>
        <w:spacing w:after="120" w:line="240" w:lineRule="auto"/>
        <w:rPr>
          <w:rFonts w:ascii="Calibri" w:hAnsi="Calibri"/>
          <w:color w:val="212121"/>
          <w:sz w:val="18"/>
        </w:rPr>
      </w:pPr>
      <w:r w:rsidRPr="003E30F9">
        <w:rPr>
          <w:rFonts w:ascii="Calibri" w:hAnsi="Calibri"/>
          <w:color w:val="212121"/>
          <w:sz w:val="18"/>
        </w:rPr>
        <w:t xml:space="preserve">Any other personal data identified in Article 4 of the </w:t>
      </w:r>
      <w:r w:rsidR="008473F9" w:rsidRPr="003E30F9">
        <w:rPr>
          <w:rFonts w:ascii="Calibri" w:hAnsi="Calibri"/>
          <w:color w:val="212121"/>
          <w:sz w:val="18"/>
        </w:rPr>
        <w:t xml:space="preserve">PIPL or Article 4 of the </w:t>
      </w:r>
      <w:r w:rsidRPr="003E30F9">
        <w:rPr>
          <w:rFonts w:ascii="Calibri" w:hAnsi="Calibri"/>
          <w:color w:val="212121"/>
          <w:sz w:val="18"/>
        </w:rPr>
        <w:t>GDP</w:t>
      </w:r>
      <w:r w:rsidRPr="00C17881">
        <w:rPr>
          <w:rFonts w:ascii="Calibri" w:hAnsi="Calibri"/>
          <w:color w:val="212121"/>
          <w:sz w:val="18"/>
        </w:rPr>
        <w:t>R.</w:t>
      </w:r>
    </w:p>
    <w:p w14:paraId="16E81914" w14:textId="606514A9" w:rsidR="00C745C5" w:rsidRDefault="00C745C5" w:rsidP="00C745C5"/>
    <w:p w14:paraId="20D67B93" w14:textId="77777777" w:rsidR="00DD4EF4" w:rsidRDefault="00DD4EF4" w:rsidP="00C745C5"/>
    <w:p w14:paraId="7F6620BC" w14:textId="77777777" w:rsidR="00586E9D" w:rsidRDefault="00586E9D">
      <w:pPr>
        <w:rPr>
          <w:rFonts w:ascii="Calibri Light" w:eastAsia="Calibri" w:hAnsi="Calibri Light" w:cs="Arial"/>
          <w:b/>
          <w:color w:val="2E74B5"/>
          <w:sz w:val="40"/>
          <w:szCs w:val="32"/>
        </w:rPr>
      </w:pPr>
      <w:r>
        <w:rPr>
          <w:rFonts w:eastAsia="Calibri" w:cs="Arial"/>
          <w:b/>
          <w:sz w:val="40"/>
        </w:rPr>
        <w:br w:type="page"/>
      </w:r>
    </w:p>
    <w:p w14:paraId="2670F3D8" w14:textId="55D73C93" w:rsidR="00DD4EF4" w:rsidRPr="006B6411" w:rsidRDefault="00DD4EF4" w:rsidP="006B6411">
      <w:pPr>
        <w:pStyle w:val="Heading1"/>
        <w:rPr>
          <w:rFonts w:ascii="Calibri" w:eastAsia="Calibri" w:hAnsi="Calibri" w:cs="Arial"/>
          <w:b/>
          <w:bCs/>
          <w:sz w:val="18"/>
        </w:rPr>
      </w:pPr>
      <w:bookmarkStart w:id="184" w:name="_Toc92899368"/>
      <w:r>
        <w:rPr>
          <w:rFonts w:eastAsia="Calibri" w:cs="Arial"/>
          <w:b/>
          <w:sz w:val="40"/>
        </w:rPr>
        <w:lastRenderedPageBreak/>
        <w:t xml:space="preserve">Appendix C - </w:t>
      </w:r>
      <w:r w:rsidRPr="00DD4EF4">
        <w:rPr>
          <w:rFonts w:eastAsia="Calibri" w:cs="Arial"/>
          <w:b/>
          <w:sz w:val="40"/>
        </w:rPr>
        <w:t>Additional</w:t>
      </w:r>
      <w:r w:rsidRPr="00C17881">
        <w:rPr>
          <w:rFonts w:ascii="Calibri" w:eastAsia="Calibri" w:hAnsi="Calibri" w:cs="Arial"/>
          <w:b/>
          <w:bCs/>
          <w:sz w:val="18"/>
        </w:rPr>
        <w:t xml:space="preserve"> </w:t>
      </w:r>
      <w:r w:rsidRPr="00DD4EF4">
        <w:rPr>
          <w:rFonts w:eastAsia="Calibri" w:cs="Arial"/>
          <w:b/>
          <w:sz w:val="40"/>
        </w:rPr>
        <w:t>Safeguards Addendum</w:t>
      </w:r>
      <w:bookmarkEnd w:id="184"/>
    </w:p>
    <w:p w14:paraId="454A63D3" w14:textId="21F088BF" w:rsidR="00DD4EF4" w:rsidRPr="00C17881" w:rsidRDefault="00DD4EF4" w:rsidP="00266839">
      <w:pPr>
        <w:pStyle w:val="ProductList-Body"/>
        <w:spacing w:after="120"/>
        <w:rPr>
          <w:rFonts w:ascii="Calibri" w:hAnsi="Calibri"/>
        </w:rPr>
      </w:pPr>
      <w:r w:rsidRPr="006E0EEE">
        <w:rPr>
          <w:rFonts w:ascii="Calibri" w:hAnsi="Calibri"/>
        </w:rPr>
        <w:t xml:space="preserve">By this Additional Safeguards Addendum to </w:t>
      </w:r>
      <w:r w:rsidR="00AF484B">
        <w:rPr>
          <w:rFonts w:ascii="Calibri" w:hAnsi="Calibri"/>
        </w:rPr>
        <w:t>the DPA</w:t>
      </w:r>
      <w:r w:rsidR="00AF484B" w:rsidRPr="006E0EEE">
        <w:rPr>
          <w:rFonts w:ascii="Calibri" w:hAnsi="Calibri"/>
        </w:rPr>
        <w:t xml:space="preserve"> </w:t>
      </w:r>
      <w:r w:rsidRPr="006E0EEE">
        <w:rPr>
          <w:rFonts w:ascii="Calibri" w:hAnsi="Calibri"/>
        </w:rPr>
        <w:t xml:space="preserve">(this “Addendum”), Shanghai Blue Cloud Technology Co., Ltd. </w:t>
      </w:r>
      <w:r w:rsidRPr="00C17881">
        <w:rPr>
          <w:rFonts w:ascii="Calibri" w:eastAsia="Calibri" w:hAnsi="Calibri" w:cs="Arial"/>
        </w:rPr>
        <w:t>(“21Vianet</w:t>
      </w:r>
      <w:r w:rsidRPr="00C17881">
        <w:rPr>
          <w:rFonts w:ascii="Calibri" w:hAnsi="Calibri"/>
        </w:rPr>
        <w:t xml:space="preserve">”) provides additional safeguards to Customer </w:t>
      </w:r>
      <w:r w:rsidR="00266839">
        <w:rPr>
          <w:rFonts w:ascii="Calibri" w:hAnsi="Calibri"/>
        </w:rPr>
        <w:t xml:space="preserve">for the </w:t>
      </w:r>
      <w:r w:rsidR="00266839" w:rsidRPr="005D1923">
        <w:t xml:space="preserve">processing of personal data, within the scope of the GDPR, by </w:t>
      </w:r>
      <w:r w:rsidR="00266839">
        <w:t>21Vianet</w:t>
      </w:r>
      <w:r w:rsidR="00266839" w:rsidRPr="005D1923">
        <w:t xml:space="preserve"> on behalf of Customer </w:t>
      </w:r>
      <w:r w:rsidRPr="00C17881">
        <w:rPr>
          <w:rFonts w:ascii="Calibri" w:hAnsi="Calibri"/>
        </w:rPr>
        <w:t xml:space="preserve">and additional redress to the data subjects to </w:t>
      </w:r>
      <w:proofErr w:type="gramStart"/>
      <w:r w:rsidRPr="00C17881">
        <w:rPr>
          <w:rFonts w:ascii="Calibri" w:hAnsi="Calibri"/>
        </w:rPr>
        <w:t xml:space="preserve">whom </w:t>
      </w:r>
      <w:r w:rsidR="00AC009F">
        <w:rPr>
          <w:rFonts w:ascii="Calibri" w:hAnsi="Calibri"/>
        </w:rPr>
        <w:t xml:space="preserve"> that</w:t>
      </w:r>
      <w:proofErr w:type="gramEnd"/>
      <w:r w:rsidR="00AC009F">
        <w:rPr>
          <w:rFonts w:ascii="Calibri" w:hAnsi="Calibri"/>
        </w:rPr>
        <w:t xml:space="preserve"> </w:t>
      </w:r>
      <w:r w:rsidRPr="00C17881">
        <w:rPr>
          <w:rFonts w:ascii="Calibri" w:hAnsi="Calibri"/>
        </w:rPr>
        <w:t xml:space="preserve">personal data relates. </w:t>
      </w:r>
    </w:p>
    <w:p w14:paraId="51E47539" w14:textId="4AB94B06" w:rsidR="00DD4EF4" w:rsidRPr="00C17881" w:rsidRDefault="00DD4EF4" w:rsidP="00DD4EF4">
      <w:pPr>
        <w:tabs>
          <w:tab w:val="left" w:pos="158"/>
        </w:tabs>
        <w:spacing w:after="120" w:line="240" w:lineRule="auto"/>
        <w:rPr>
          <w:rFonts w:ascii="Calibri" w:hAnsi="Calibri"/>
          <w:sz w:val="18"/>
        </w:rPr>
      </w:pPr>
      <w:r w:rsidRPr="00C17881">
        <w:rPr>
          <w:rFonts w:ascii="Calibri" w:hAnsi="Calibri"/>
          <w:sz w:val="18"/>
        </w:rPr>
        <w:t xml:space="preserve">This Addendum supplements and is made part of, </w:t>
      </w:r>
      <w:r w:rsidR="0062500E">
        <w:rPr>
          <w:rFonts w:ascii="Calibri" w:hAnsi="Calibri"/>
          <w:sz w:val="18"/>
        </w:rPr>
        <w:t xml:space="preserve">the DPA. </w:t>
      </w:r>
    </w:p>
    <w:p w14:paraId="4471EC84" w14:textId="495BEE96" w:rsidR="00DD4EF4" w:rsidRPr="00C17881" w:rsidRDefault="00DD4EF4" w:rsidP="00DD4EF4">
      <w:pPr>
        <w:tabs>
          <w:tab w:val="left" w:pos="158"/>
        </w:tabs>
        <w:spacing w:after="120" w:line="240" w:lineRule="auto"/>
        <w:rPr>
          <w:rFonts w:ascii="Calibri" w:hAnsi="Calibri"/>
          <w:sz w:val="18"/>
        </w:rPr>
      </w:pPr>
      <w:r w:rsidRPr="00C17881">
        <w:rPr>
          <w:rFonts w:ascii="Calibri" w:hAnsi="Calibri"/>
          <w:b/>
          <w:sz w:val="18"/>
        </w:rPr>
        <w:t xml:space="preserve">1. </w:t>
      </w:r>
      <w:r w:rsidRPr="00C17881">
        <w:rPr>
          <w:rFonts w:ascii="Calibri" w:hAnsi="Calibri"/>
          <w:b/>
          <w:sz w:val="18"/>
          <w:u w:val="single"/>
        </w:rPr>
        <w:t>Challenges to Orders</w:t>
      </w:r>
      <w:r w:rsidRPr="00C17881">
        <w:rPr>
          <w:rFonts w:ascii="Calibri" w:hAnsi="Calibri"/>
          <w:b/>
          <w:sz w:val="18"/>
        </w:rPr>
        <w:t>.</w:t>
      </w:r>
      <w:r w:rsidRPr="00C17881">
        <w:rPr>
          <w:rFonts w:ascii="Calibri" w:hAnsi="Calibri"/>
          <w:sz w:val="18"/>
        </w:rPr>
        <w:t xml:space="preserve"> </w:t>
      </w:r>
      <w:r w:rsidR="0055556D">
        <w:rPr>
          <w:rFonts w:ascii="Calibri" w:hAnsi="Calibri"/>
          <w:sz w:val="18"/>
        </w:rPr>
        <w:t>I</w:t>
      </w:r>
      <w:r w:rsidRPr="00C17881">
        <w:rPr>
          <w:rFonts w:ascii="Calibri" w:hAnsi="Calibri"/>
          <w:sz w:val="18"/>
        </w:rPr>
        <w:t xml:space="preserve">n the event </w:t>
      </w:r>
      <w:r w:rsidRPr="00C17881">
        <w:rPr>
          <w:rFonts w:ascii="Calibri" w:eastAsia="Calibri" w:hAnsi="Calibri" w:cs="Arial"/>
          <w:sz w:val="18"/>
        </w:rPr>
        <w:t>21Vianet</w:t>
      </w:r>
      <w:r w:rsidRPr="00C17881">
        <w:rPr>
          <w:rFonts w:ascii="Calibri" w:hAnsi="Calibri"/>
          <w:sz w:val="18"/>
        </w:rPr>
        <w:t xml:space="preserve"> receives an order from any third party for compelled disclosure of any personal data </w:t>
      </w:r>
      <w:r w:rsidR="0055556D">
        <w:rPr>
          <w:rFonts w:ascii="Calibri" w:hAnsi="Calibri"/>
          <w:sz w:val="18"/>
        </w:rPr>
        <w:t xml:space="preserve">processed under this DPA, </w:t>
      </w:r>
      <w:r w:rsidRPr="00C17881">
        <w:rPr>
          <w:rFonts w:ascii="Calibri" w:eastAsia="Calibri" w:hAnsi="Calibri" w:cs="Arial"/>
          <w:sz w:val="18"/>
        </w:rPr>
        <w:t>21Vianet</w:t>
      </w:r>
      <w:r w:rsidRPr="00C17881">
        <w:rPr>
          <w:rFonts w:ascii="Calibri" w:hAnsi="Calibri"/>
          <w:sz w:val="18"/>
        </w:rPr>
        <w:t xml:space="preserve"> shall:</w:t>
      </w:r>
    </w:p>
    <w:p w14:paraId="618B5181" w14:textId="77777777" w:rsidR="00DD4EF4" w:rsidRPr="00C17881" w:rsidRDefault="00DD4EF4" w:rsidP="00DD4EF4">
      <w:pPr>
        <w:tabs>
          <w:tab w:val="left" w:pos="158"/>
        </w:tabs>
        <w:spacing w:after="120" w:line="240" w:lineRule="auto"/>
        <w:ind w:left="630"/>
        <w:rPr>
          <w:rFonts w:ascii="Calibri" w:hAnsi="Calibri"/>
          <w:sz w:val="18"/>
        </w:rPr>
      </w:pPr>
      <w:r w:rsidRPr="00C17881">
        <w:rPr>
          <w:rFonts w:ascii="Calibri" w:hAnsi="Calibri"/>
          <w:b/>
          <w:sz w:val="18"/>
        </w:rPr>
        <w:t>a.</w:t>
      </w:r>
      <w:r w:rsidRPr="00C17881">
        <w:rPr>
          <w:rFonts w:ascii="Calibri" w:hAnsi="Calibri"/>
          <w:sz w:val="18"/>
        </w:rPr>
        <w:t xml:space="preserve"> </w:t>
      </w:r>
      <w:proofErr w:type="gramStart"/>
      <w:r w:rsidRPr="00C17881">
        <w:rPr>
          <w:rFonts w:ascii="Calibri" w:hAnsi="Calibri"/>
          <w:sz w:val="18"/>
        </w:rPr>
        <w:t>use</w:t>
      </w:r>
      <w:proofErr w:type="gramEnd"/>
      <w:r w:rsidRPr="00C17881">
        <w:rPr>
          <w:rFonts w:ascii="Calibri" w:hAnsi="Calibri"/>
          <w:sz w:val="18"/>
        </w:rPr>
        <w:t xml:space="preserve"> every reasonable effort to redirect the third party to request data directly from Customer;  </w:t>
      </w:r>
    </w:p>
    <w:p w14:paraId="38C29BA1" w14:textId="77777777" w:rsidR="00DD4EF4" w:rsidRPr="00C17881" w:rsidRDefault="00DD4EF4" w:rsidP="00DD4EF4">
      <w:pPr>
        <w:tabs>
          <w:tab w:val="left" w:pos="158"/>
        </w:tabs>
        <w:spacing w:after="120" w:line="240" w:lineRule="auto"/>
        <w:ind w:left="630"/>
        <w:rPr>
          <w:rFonts w:ascii="Calibri" w:hAnsi="Calibri"/>
          <w:sz w:val="18"/>
        </w:rPr>
      </w:pPr>
      <w:r w:rsidRPr="00C17881">
        <w:rPr>
          <w:rFonts w:ascii="Calibri" w:hAnsi="Calibri"/>
          <w:b/>
          <w:sz w:val="18"/>
        </w:rPr>
        <w:t>b.</w:t>
      </w:r>
      <w:r w:rsidRPr="00C17881">
        <w:rPr>
          <w:rFonts w:ascii="Calibri" w:hAnsi="Calibri"/>
          <w:sz w:val="18"/>
        </w:rPr>
        <w:t xml:space="preserve"> promptly </w:t>
      </w:r>
      <w:proofErr w:type="gramStart"/>
      <w:r w:rsidRPr="00C17881">
        <w:rPr>
          <w:rFonts w:ascii="Calibri" w:hAnsi="Calibri"/>
          <w:sz w:val="18"/>
        </w:rPr>
        <w:t>notify</w:t>
      </w:r>
      <w:proofErr w:type="gramEnd"/>
      <w:r w:rsidRPr="00C17881">
        <w:rPr>
          <w:rFonts w:ascii="Calibri" w:hAnsi="Calibri"/>
          <w:sz w:val="18"/>
        </w:rPr>
        <w:t xml:space="preserve"> Customer, unless prohibited under the law applicable to the requesting third party, and, if prohibited from notifying Customer, use all lawful efforts to obtain the right to waive the prohibition in order to communicate as much information to Customer as soon as possible; and </w:t>
      </w:r>
    </w:p>
    <w:p w14:paraId="1CD93A32" w14:textId="77777777" w:rsidR="00DD4EF4" w:rsidRPr="00C17881" w:rsidRDefault="00DD4EF4" w:rsidP="00DD4EF4">
      <w:pPr>
        <w:tabs>
          <w:tab w:val="left" w:pos="158"/>
        </w:tabs>
        <w:spacing w:after="120" w:line="240" w:lineRule="auto"/>
        <w:ind w:left="630"/>
        <w:rPr>
          <w:rFonts w:ascii="Calibri" w:hAnsi="Calibri"/>
          <w:sz w:val="18"/>
        </w:rPr>
      </w:pPr>
      <w:r w:rsidRPr="00C17881">
        <w:rPr>
          <w:rFonts w:ascii="Calibri" w:hAnsi="Calibri"/>
          <w:b/>
          <w:sz w:val="18"/>
        </w:rPr>
        <w:t>c.</w:t>
      </w:r>
      <w:r w:rsidRPr="00C17881">
        <w:rPr>
          <w:rFonts w:ascii="Calibri" w:hAnsi="Calibri"/>
          <w:sz w:val="18"/>
        </w:rPr>
        <w:t xml:space="preserve"> </w:t>
      </w:r>
      <w:proofErr w:type="gramStart"/>
      <w:r w:rsidRPr="00C17881">
        <w:rPr>
          <w:rFonts w:ascii="Calibri" w:hAnsi="Calibri"/>
          <w:sz w:val="18"/>
        </w:rPr>
        <w:t>use</w:t>
      </w:r>
      <w:proofErr w:type="gramEnd"/>
      <w:r w:rsidRPr="00C17881">
        <w:rPr>
          <w:rFonts w:ascii="Calibri" w:hAnsi="Calibri"/>
          <w:sz w:val="18"/>
        </w:rPr>
        <w:t xml:space="preserve"> all lawful efforts to challenge the order for disclosure on the basis of any legal deficiencies under the laws of the requesting party or any relevant conflicts with the law of the European Union or applicable Member State law.  </w:t>
      </w:r>
    </w:p>
    <w:p w14:paraId="427449BC" w14:textId="41609912" w:rsidR="00C432DB" w:rsidRDefault="00C432DB" w:rsidP="00C432DB">
      <w:pPr>
        <w:pStyle w:val="ProductList-Body"/>
        <w:spacing w:after="120"/>
        <w:rPr>
          <w:rFonts w:ascii="Calibri" w:hAnsi="Calibri"/>
        </w:rPr>
      </w:pPr>
      <w:r w:rsidRPr="006E33EC">
        <w:t xml:space="preserve">If, after the steps described in a. through c. above, </w:t>
      </w:r>
      <w:r>
        <w:t>21Vianet</w:t>
      </w:r>
      <w:r w:rsidRPr="006E33EC">
        <w:t xml:space="preserve"> remains compelled to disclose </w:t>
      </w:r>
      <w:r>
        <w:t>personal data</w:t>
      </w:r>
      <w:r w:rsidRPr="006E33EC">
        <w:t xml:space="preserve">, </w:t>
      </w:r>
      <w:r w:rsidR="003E5E95">
        <w:t>21Vianet</w:t>
      </w:r>
      <w:r w:rsidRPr="006E33EC">
        <w:t xml:space="preserve"> will disclose only the minimum amount of </w:t>
      </w:r>
      <w:r>
        <w:t xml:space="preserve">that </w:t>
      </w:r>
      <w:r w:rsidRPr="006E33EC">
        <w:t>data necessary to satisfy the order for compelled disclosure</w:t>
      </w:r>
      <w:r>
        <w:t>.</w:t>
      </w:r>
    </w:p>
    <w:p w14:paraId="549A474F" w14:textId="5698E41E" w:rsidR="00DD4EF4" w:rsidRPr="00C17881" w:rsidRDefault="00DD4EF4" w:rsidP="00DD4EF4">
      <w:pPr>
        <w:tabs>
          <w:tab w:val="left" w:pos="158"/>
        </w:tabs>
        <w:spacing w:after="120" w:line="240" w:lineRule="auto"/>
        <w:rPr>
          <w:rFonts w:ascii="Calibri" w:hAnsi="Calibri"/>
          <w:sz w:val="18"/>
        </w:rPr>
      </w:pPr>
      <w:r w:rsidRPr="00C17881">
        <w:rPr>
          <w:rFonts w:ascii="Calibri" w:hAnsi="Calibri"/>
          <w:sz w:val="18"/>
        </w:rPr>
        <w:t xml:space="preserve">For purpose of this section, lawful efforts do not include actions that would result in civil or criminal penalty such as contempt of court under the laws of the relevant jurisdiction.  </w:t>
      </w:r>
    </w:p>
    <w:p w14:paraId="3DAE95EA" w14:textId="19F5EFE8" w:rsidR="00DD4EF4" w:rsidRPr="00C17881" w:rsidRDefault="00DD4EF4" w:rsidP="006B6411">
      <w:pPr>
        <w:tabs>
          <w:tab w:val="left" w:pos="158"/>
        </w:tabs>
        <w:spacing w:after="120" w:line="240" w:lineRule="auto"/>
        <w:rPr>
          <w:rFonts w:ascii="Calibri" w:hAnsi="Calibri"/>
          <w:sz w:val="18"/>
        </w:rPr>
      </w:pPr>
      <w:r w:rsidRPr="00C17881">
        <w:rPr>
          <w:rFonts w:ascii="Calibri" w:hAnsi="Calibri"/>
          <w:b/>
          <w:sz w:val="18"/>
        </w:rPr>
        <w:t xml:space="preserve">2.  </w:t>
      </w:r>
      <w:r w:rsidRPr="00C17881">
        <w:rPr>
          <w:rFonts w:ascii="Calibri" w:hAnsi="Calibri"/>
          <w:b/>
          <w:sz w:val="18"/>
          <w:u w:val="single"/>
        </w:rPr>
        <w:t>Indemnification of Data Subjects</w:t>
      </w:r>
      <w:r w:rsidRPr="00C17881">
        <w:rPr>
          <w:rFonts w:ascii="Calibri" w:hAnsi="Calibri"/>
          <w:b/>
          <w:sz w:val="18"/>
        </w:rPr>
        <w:t>.</w:t>
      </w:r>
      <w:r w:rsidRPr="00C17881">
        <w:rPr>
          <w:rFonts w:ascii="Calibri" w:hAnsi="Calibri"/>
          <w:sz w:val="18"/>
        </w:rPr>
        <w:t xml:space="preserve"> Subject to Sections 3 and 4, </w:t>
      </w:r>
      <w:r w:rsidRPr="00C17881">
        <w:rPr>
          <w:rFonts w:ascii="Calibri" w:eastAsia="Calibri" w:hAnsi="Calibri" w:cs="Arial"/>
          <w:sz w:val="18"/>
        </w:rPr>
        <w:t>21Vianet</w:t>
      </w:r>
      <w:r w:rsidRPr="00C17881">
        <w:rPr>
          <w:rFonts w:ascii="Calibri" w:hAnsi="Calibri"/>
          <w:sz w:val="18"/>
        </w:rPr>
        <w:t xml:space="preserve"> shall indemnify a data subject for any material or non-material damage to the data subject caused by </w:t>
      </w:r>
      <w:r w:rsidRPr="00C17881">
        <w:rPr>
          <w:rFonts w:ascii="Calibri" w:eastAsia="Calibri" w:hAnsi="Calibri" w:cs="Arial"/>
          <w:sz w:val="18"/>
        </w:rPr>
        <w:t>21Vianet’s</w:t>
      </w:r>
      <w:r w:rsidRPr="00C17881">
        <w:rPr>
          <w:rFonts w:ascii="Calibri" w:hAnsi="Calibri"/>
          <w:sz w:val="18"/>
        </w:rPr>
        <w:t xml:space="preserve"> disclosure of personal data of the data subject that has been </w:t>
      </w:r>
      <w:r w:rsidR="00BC0E54">
        <w:rPr>
          <w:rFonts w:ascii="Calibri" w:hAnsi="Calibri"/>
          <w:sz w:val="18"/>
        </w:rPr>
        <w:t xml:space="preserve">transferred </w:t>
      </w:r>
      <w:r w:rsidRPr="00C17881">
        <w:rPr>
          <w:rFonts w:ascii="Calibri" w:hAnsi="Calibri"/>
          <w:sz w:val="18"/>
        </w:rPr>
        <w:t xml:space="preserve">in response to an order from a non-EU/EEA government body or law enforcement agency (a “Relevant Disclosure”). Notwithstanding the foregoing, </w:t>
      </w:r>
      <w:r w:rsidRPr="00C17881">
        <w:rPr>
          <w:rFonts w:ascii="Calibri" w:eastAsia="Calibri" w:hAnsi="Calibri" w:cs="Arial"/>
          <w:sz w:val="18"/>
        </w:rPr>
        <w:t>21Vianet</w:t>
      </w:r>
      <w:r w:rsidRPr="00C17881">
        <w:rPr>
          <w:rFonts w:ascii="Calibri" w:hAnsi="Calibri"/>
          <w:sz w:val="18"/>
        </w:rPr>
        <w:t xml:space="preserve"> shall have no obligation to indemnify the data subject under this Section 2 to the extent the data subject has already received compensation for the same damage, whether from </w:t>
      </w:r>
      <w:r w:rsidRPr="00C17881">
        <w:rPr>
          <w:rFonts w:ascii="Calibri" w:eastAsia="Calibri" w:hAnsi="Calibri" w:cs="Arial"/>
          <w:sz w:val="18"/>
        </w:rPr>
        <w:t>21Vianet</w:t>
      </w:r>
      <w:r w:rsidRPr="00C17881">
        <w:rPr>
          <w:rFonts w:ascii="Calibri" w:hAnsi="Calibri"/>
          <w:sz w:val="18"/>
        </w:rPr>
        <w:t xml:space="preserve"> or otherwise.</w:t>
      </w:r>
    </w:p>
    <w:p w14:paraId="6DBA0148" w14:textId="77777777" w:rsidR="00DD4EF4" w:rsidRPr="00C17881" w:rsidRDefault="00DD4EF4" w:rsidP="006B6411">
      <w:pPr>
        <w:tabs>
          <w:tab w:val="left" w:pos="158"/>
        </w:tabs>
        <w:spacing w:after="120" w:line="240" w:lineRule="auto"/>
        <w:rPr>
          <w:rFonts w:ascii="Calibri" w:hAnsi="Calibri"/>
          <w:sz w:val="18"/>
        </w:rPr>
      </w:pPr>
      <w:r w:rsidRPr="00C17881">
        <w:rPr>
          <w:rFonts w:ascii="Calibri" w:hAnsi="Calibri"/>
          <w:b/>
          <w:sz w:val="18"/>
        </w:rPr>
        <w:t xml:space="preserve">3. </w:t>
      </w:r>
      <w:r w:rsidRPr="00C17881">
        <w:rPr>
          <w:rFonts w:ascii="Calibri" w:hAnsi="Calibri"/>
          <w:b/>
          <w:sz w:val="18"/>
          <w:u w:val="single"/>
        </w:rPr>
        <w:t>Conditions of Indemnification</w:t>
      </w:r>
      <w:r w:rsidRPr="00C17881">
        <w:rPr>
          <w:rFonts w:ascii="Calibri" w:hAnsi="Calibri"/>
          <w:b/>
          <w:sz w:val="18"/>
        </w:rPr>
        <w:t>.</w:t>
      </w:r>
      <w:r w:rsidRPr="00C17881">
        <w:rPr>
          <w:rFonts w:ascii="Calibri" w:hAnsi="Calibri"/>
          <w:sz w:val="18"/>
        </w:rPr>
        <w:t xml:space="preserve"> Indemnification under Section 2 is conditional upon the data subject establishing, to </w:t>
      </w:r>
      <w:r w:rsidRPr="00C17881">
        <w:rPr>
          <w:rFonts w:ascii="Calibri" w:eastAsia="Calibri" w:hAnsi="Calibri" w:cs="Arial"/>
          <w:sz w:val="18"/>
        </w:rPr>
        <w:t>21Vianet’s</w:t>
      </w:r>
      <w:r w:rsidRPr="00C17881">
        <w:rPr>
          <w:rFonts w:ascii="Calibri" w:hAnsi="Calibri"/>
          <w:sz w:val="18"/>
        </w:rPr>
        <w:t xml:space="preserve"> reasonable satisfaction, that:</w:t>
      </w:r>
    </w:p>
    <w:p w14:paraId="13D007BE" w14:textId="77777777" w:rsidR="00DD4EF4" w:rsidRPr="00C17881" w:rsidRDefault="00DD4EF4" w:rsidP="00DD4EF4">
      <w:pPr>
        <w:tabs>
          <w:tab w:val="left" w:pos="158"/>
        </w:tabs>
        <w:spacing w:after="120" w:line="240" w:lineRule="auto"/>
        <w:ind w:left="630"/>
        <w:rPr>
          <w:rFonts w:ascii="Calibri" w:hAnsi="Calibri"/>
          <w:sz w:val="18"/>
        </w:rPr>
      </w:pPr>
      <w:r w:rsidRPr="00C17881">
        <w:rPr>
          <w:rFonts w:ascii="Calibri" w:hAnsi="Calibri"/>
          <w:b/>
          <w:sz w:val="18"/>
        </w:rPr>
        <w:t>a.</w:t>
      </w:r>
      <w:r w:rsidRPr="00C17881">
        <w:rPr>
          <w:rFonts w:ascii="Calibri" w:hAnsi="Calibri"/>
          <w:sz w:val="18"/>
        </w:rPr>
        <w:t xml:space="preserve"> </w:t>
      </w:r>
      <w:r w:rsidRPr="00C17881">
        <w:rPr>
          <w:rFonts w:ascii="Calibri" w:eastAsia="Calibri" w:hAnsi="Calibri" w:cs="Arial"/>
          <w:sz w:val="18"/>
        </w:rPr>
        <w:t>21Vianet</w:t>
      </w:r>
      <w:r w:rsidRPr="00C17881">
        <w:rPr>
          <w:rFonts w:ascii="Calibri" w:hAnsi="Calibri"/>
          <w:sz w:val="18"/>
        </w:rPr>
        <w:t xml:space="preserve"> engaged in a Relevant </w:t>
      </w:r>
      <w:proofErr w:type="gramStart"/>
      <w:r w:rsidRPr="00C17881">
        <w:rPr>
          <w:rFonts w:ascii="Calibri" w:hAnsi="Calibri"/>
          <w:sz w:val="18"/>
        </w:rPr>
        <w:t>Disclosure;</w:t>
      </w:r>
      <w:proofErr w:type="gramEnd"/>
      <w:r w:rsidRPr="00C17881">
        <w:rPr>
          <w:rFonts w:ascii="Calibri" w:hAnsi="Calibri"/>
          <w:sz w:val="18"/>
        </w:rPr>
        <w:t xml:space="preserve"> </w:t>
      </w:r>
    </w:p>
    <w:p w14:paraId="2EC5BCBF" w14:textId="77777777" w:rsidR="00DD4EF4" w:rsidRPr="00C17881" w:rsidRDefault="00DD4EF4" w:rsidP="00DD4EF4">
      <w:pPr>
        <w:tabs>
          <w:tab w:val="left" w:pos="158"/>
        </w:tabs>
        <w:spacing w:after="120" w:line="240" w:lineRule="auto"/>
        <w:ind w:left="630"/>
        <w:rPr>
          <w:rFonts w:ascii="Calibri" w:hAnsi="Calibri"/>
          <w:sz w:val="18"/>
        </w:rPr>
      </w:pPr>
      <w:r w:rsidRPr="00C17881">
        <w:rPr>
          <w:rFonts w:ascii="Calibri" w:hAnsi="Calibri"/>
          <w:b/>
          <w:sz w:val="18"/>
        </w:rPr>
        <w:t>b.</w:t>
      </w:r>
      <w:r w:rsidRPr="00C17881">
        <w:rPr>
          <w:rFonts w:ascii="Calibri" w:hAnsi="Calibri"/>
          <w:sz w:val="18"/>
        </w:rPr>
        <w:t xml:space="preserve"> the Relevant Disclosure was the basis of an official proceeding by the non-EU/EEA government body or law enforcement agency against the data subject; and</w:t>
      </w:r>
    </w:p>
    <w:p w14:paraId="72E6B21E" w14:textId="77777777" w:rsidR="00DD4EF4" w:rsidRPr="00C17881" w:rsidRDefault="00DD4EF4" w:rsidP="00DD4EF4">
      <w:pPr>
        <w:tabs>
          <w:tab w:val="left" w:pos="158"/>
        </w:tabs>
        <w:spacing w:after="120" w:line="240" w:lineRule="auto"/>
        <w:ind w:left="630"/>
        <w:rPr>
          <w:rFonts w:ascii="Calibri" w:hAnsi="Calibri"/>
          <w:sz w:val="18"/>
        </w:rPr>
      </w:pPr>
      <w:r w:rsidRPr="00C17881">
        <w:rPr>
          <w:rFonts w:ascii="Calibri" w:hAnsi="Calibri"/>
          <w:b/>
          <w:sz w:val="18"/>
        </w:rPr>
        <w:t>c.</w:t>
      </w:r>
      <w:r w:rsidRPr="00C17881">
        <w:rPr>
          <w:rFonts w:ascii="Calibri" w:hAnsi="Calibri"/>
          <w:sz w:val="18"/>
        </w:rPr>
        <w:t xml:space="preserve"> the Relevant Disclosure directly caused the data subject to suffer material or non-material damage.</w:t>
      </w:r>
    </w:p>
    <w:p w14:paraId="174C14B9" w14:textId="77777777" w:rsidR="00DD4EF4" w:rsidRPr="00C17881" w:rsidRDefault="00DD4EF4" w:rsidP="00DD4EF4">
      <w:pPr>
        <w:tabs>
          <w:tab w:val="left" w:pos="158"/>
        </w:tabs>
        <w:spacing w:after="120" w:line="240" w:lineRule="auto"/>
        <w:rPr>
          <w:rFonts w:ascii="Calibri" w:hAnsi="Calibri"/>
          <w:sz w:val="18"/>
        </w:rPr>
      </w:pPr>
      <w:r w:rsidRPr="00C17881">
        <w:rPr>
          <w:rFonts w:ascii="Calibri" w:hAnsi="Calibri"/>
          <w:sz w:val="18"/>
        </w:rPr>
        <w:t>The data subject bears the burden of proof with respect to conditions a. though c.</w:t>
      </w:r>
    </w:p>
    <w:p w14:paraId="5CC3BF5E" w14:textId="77777777" w:rsidR="00DD4EF4" w:rsidRPr="00C17881" w:rsidRDefault="00DD4EF4" w:rsidP="00DD4EF4">
      <w:pPr>
        <w:tabs>
          <w:tab w:val="left" w:pos="158"/>
        </w:tabs>
        <w:spacing w:after="120" w:line="240" w:lineRule="auto"/>
        <w:rPr>
          <w:rFonts w:ascii="Calibri" w:hAnsi="Calibri"/>
          <w:sz w:val="18"/>
        </w:rPr>
      </w:pPr>
      <w:r w:rsidRPr="00C17881">
        <w:rPr>
          <w:rFonts w:ascii="Calibri" w:hAnsi="Calibri"/>
          <w:sz w:val="18"/>
        </w:rPr>
        <w:t xml:space="preserve">Notwithstanding the foregoing, </w:t>
      </w:r>
      <w:r w:rsidRPr="00C17881">
        <w:rPr>
          <w:rFonts w:ascii="Calibri" w:eastAsia="Calibri" w:hAnsi="Calibri" w:cs="Arial"/>
          <w:sz w:val="18"/>
        </w:rPr>
        <w:t>21Vianet</w:t>
      </w:r>
      <w:r w:rsidRPr="00C17881">
        <w:rPr>
          <w:rFonts w:ascii="Calibri" w:hAnsi="Calibri"/>
          <w:sz w:val="18"/>
        </w:rPr>
        <w:t xml:space="preserve"> shall have no obligation to indemnify the data subject under Section 2 if </w:t>
      </w:r>
      <w:r w:rsidRPr="00C17881">
        <w:rPr>
          <w:rFonts w:ascii="Calibri" w:eastAsia="Calibri" w:hAnsi="Calibri" w:cs="Arial"/>
          <w:sz w:val="18"/>
        </w:rPr>
        <w:t>21Vianet</w:t>
      </w:r>
      <w:r w:rsidRPr="00C17881">
        <w:rPr>
          <w:rFonts w:ascii="Calibri" w:hAnsi="Calibri"/>
          <w:sz w:val="18"/>
        </w:rPr>
        <w:t xml:space="preserve"> establishes that the Relevant Disclosure did not violate its obligations under Chapter V of the GDPR. </w:t>
      </w:r>
    </w:p>
    <w:p w14:paraId="5C9161E6" w14:textId="77777777" w:rsidR="00DD4EF4" w:rsidRPr="00C17881" w:rsidRDefault="00DD4EF4" w:rsidP="00DD4EF4">
      <w:pPr>
        <w:tabs>
          <w:tab w:val="left" w:pos="158"/>
        </w:tabs>
        <w:spacing w:after="120" w:line="240" w:lineRule="auto"/>
        <w:rPr>
          <w:rFonts w:ascii="Calibri" w:hAnsi="Calibri"/>
          <w:sz w:val="18"/>
        </w:rPr>
      </w:pPr>
      <w:r w:rsidRPr="00C17881">
        <w:rPr>
          <w:rFonts w:ascii="Calibri" w:hAnsi="Calibri"/>
          <w:b/>
          <w:sz w:val="18"/>
        </w:rPr>
        <w:t xml:space="preserve">4. </w:t>
      </w:r>
      <w:r w:rsidRPr="00C17881">
        <w:rPr>
          <w:rFonts w:ascii="Calibri" w:hAnsi="Calibri"/>
          <w:b/>
          <w:sz w:val="18"/>
          <w:u w:val="single"/>
        </w:rPr>
        <w:t>Scope of Damages</w:t>
      </w:r>
      <w:r w:rsidRPr="00C17881">
        <w:rPr>
          <w:rFonts w:ascii="Calibri" w:hAnsi="Calibri"/>
          <w:b/>
          <w:sz w:val="18"/>
        </w:rPr>
        <w:t>.</w:t>
      </w:r>
      <w:r w:rsidRPr="00C17881">
        <w:rPr>
          <w:rFonts w:ascii="Calibri" w:hAnsi="Calibri"/>
          <w:sz w:val="18"/>
        </w:rPr>
        <w:t xml:space="preserve"> Indemnification under Section 2 is limited to material and non</w:t>
      </w:r>
      <w:r w:rsidRPr="00C17881">
        <w:rPr>
          <w:rFonts w:ascii="Calibri" w:hAnsi="Calibri"/>
          <w:sz w:val="18"/>
        </w:rPr>
        <w:noBreakHyphen/>
        <w:t xml:space="preserve">material damages as provided in the GDPR and excludes consequential damages and all other damages not resulting from </w:t>
      </w:r>
      <w:r w:rsidRPr="00C17881">
        <w:rPr>
          <w:rFonts w:ascii="Calibri" w:eastAsia="Calibri" w:hAnsi="Calibri" w:cs="Arial"/>
          <w:sz w:val="18"/>
        </w:rPr>
        <w:t>21Vianet’s</w:t>
      </w:r>
      <w:r w:rsidRPr="00C17881">
        <w:rPr>
          <w:rFonts w:ascii="Calibri" w:hAnsi="Calibri"/>
          <w:sz w:val="18"/>
        </w:rPr>
        <w:t xml:space="preserve"> infringement of the GDPR.</w:t>
      </w:r>
    </w:p>
    <w:p w14:paraId="50658BD8" w14:textId="0FDC6BF6" w:rsidR="00DD4EF4" w:rsidRPr="00C17881" w:rsidRDefault="00DD4EF4" w:rsidP="00DD4EF4">
      <w:pPr>
        <w:tabs>
          <w:tab w:val="left" w:pos="158"/>
        </w:tabs>
        <w:spacing w:after="120" w:line="240" w:lineRule="auto"/>
        <w:rPr>
          <w:rFonts w:ascii="Calibri" w:hAnsi="Calibri"/>
          <w:sz w:val="18"/>
        </w:rPr>
      </w:pPr>
      <w:r w:rsidRPr="00C17881">
        <w:rPr>
          <w:rFonts w:ascii="Calibri" w:hAnsi="Calibri"/>
          <w:b/>
          <w:sz w:val="18"/>
        </w:rPr>
        <w:t xml:space="preserve">5. </w:t>
      </w:r>
      <w:r w:rsidRPr="00C17881">
        <w:rPr>
          <w:rFonts w:ascii="Calibri" w:hAnsi="Calibri"/>
          <w:b/>
          <w:sz w:val="18"/>
          <w:u w:val="single"/>
        </w:rPr>
        <w:t>Exercise of Rights</w:t>
      </w:r>
      <w:r w:rsidRPr="00C17881">
        <w:rPr>
          <w:rFonts w:ascii="Calibri" w:hAnsi="Calibri"/>
          <w:b/>
          <w:sz w:val="18"/>
        </w:rPr>
        <w:t>.</w:t>
      </w:r>
      <w:r w:rsidRPr="00C17881">
        <w:rPr>
          <w:rFonts w:ascii="Calibri" w:hAnsi="Calibri"/>
          <w:sz w:val="18"/>
        </w:rPr>
        <w:t xml:space="preserve"> Rights granted to data subjects under this Addendum may be enforced by the data subject against </w:t>
      </w:r>
      <w:r w:rsidRPr="00C17881">
        <w:rPr>
          <w:rFonts w:ascii="Calibri" w:eastAsia="Calibri" w:hAnsi="Calibri" w:cs="Arial"/>
          <w:sz w:val="18"/>
        </w:rPr>
        <w:t>21Vianet</w:t>
      </w:r>
      <w:r w:rsidRPr="00C17881">
        <w:rPr>
          <w:rFonts w:ascii="Calibri" w:hAnsi="Calibri"/>
          <w:sz w:val="18"/>
        </w:rPr>
        <w:t xml:space="preserve"> irrespective of any restriction in Clauses 3 or 6 of the </w:t>
      </w:r>
      <w:r w:rsidR="00F43898">
        <w:rPr>
          <w:rFonts w:ascii="Calibri" w:hAnsi="Calibri"/>
          <w:sz w:val="18"/>
        </w:rPr>
        <w:t xml:space="preserve">2010 </w:t>
      </w:r>
      <w:r w:rsidRPr="00C17881">
        <w:rPr>
          <w:rFonts w:ascii="Calibri" w:hAnsi="Calibri"/>
          <w:sz w:val="18"/>
        </w:rPr>
        <w:t>Standard Contractual Clauses. The data subject may only bring a claim under this Addendum on an individual basis, and not part of a class, collective, group or representative action. Rights granted to data subjects under this Addendum are personal to the data subject and may not be assigned.</w:t>
      </w:r>
    </w:p>
    <w:p w14:paraId="42C30967" w14:textId="7974DB6F" w:rsidR="000135E4" w:rsidRPr="00C17881" w:rsidRDefault="00DD4EF4" w:rsidP="00DD4EF4">
      <w:pPr>
        <w:tabs>
          <w:tab w:val="left" w:pos="158"/>
        </w:tabs>
        <w:spacing w:after="120" w:line="240" w:lineRule="auto"/>
        <w:rPr>
          <w:rFonts w:ascii="Calibri" w:hAnsi="Calibri"/>
          <w:sz w:val="18"/>
        </w:rPr>
      </w:pPr>
      <w:r w:rsidRPr="00C17881">
        <w:rPr>
          <w:rFonts w:ascii="Calibri" w:hAnsi="Calibri"/>
          <w:b/>
          <w:sz w:val="18"/>
        </w:rPr>
        <w:t>6.</w:t>
      </w:r>
      <w:r w:rsidRPr="00C17881">
        <w:rPr>
          <w:rFonts w:ascii="Calibri" w:hAnsi="Calibri"/>
          <w:b/>
          <w:sz w:val="18"/>
        </w:rPr>
        <w:tab/>
      </w:r>
      <w:r w:rsidRPr="00C17881">
        <w:rPr>
          <w:rFonts w:ascii="Calibri" w:hAnsi="Calibri"/>
          <w:b/>
          <w:sz w:val="18"/>
          <w:u w:val="single"/>
        </w:rPr>
        <w:t>Notice of Change</w:t>
      </w:r>
      <w:r w:rsidRPr="00C17881">
        <w:rPr>
          <w:rFonts w:ascii="Calibri" w:hAnsi="Calibri"/>
          <w:b/>
          <w:sz w:val="18"/>
        </w:rPr>
        <w:t xml:space="preserve">. </w:t>
      </w:r>
      <w:r w:rsidRPr="00C17881">
        <w:rPr>
          <w:rFonts w:ascii="Calibri" w:eastAsia="Calibri" w:hAnsi="Calibri" w:cs="Arial"/>
          <w:sz w:val="18"/>
        </w:rPr>
        <w:t>21Vianet</w:t>
      </w:r>
      <w:r w:rsidRPr="00C17881">
        <w:rPr>
          <w:rFonts w:ascii="Calibri" w:hAnsi="Calibri"/>
          <w:sz w:val="18"/>
        </w:rPr>
        <w:t xml:space="preserve"> agrees and warrants that it has no reason to believe that the legislation applicable to it or its sub-processors, including in any country to which personal data is transferred either by itself or through a sub-processor, prevents it from fulfilling the instructions received from the data exporter and its obligations under this Addendum</w:t>
      </w:r>
      <w:r w:rsidR="000135E4">
        <w:rPr>
          <w:rFonts w:ascii="Calibri" w:hAnsi="Calibri"/>
          <w:sz w:val="18"/>
        </w:rPr>
        <w:t>,</w:t>
      </w:r>
      <w:r w:rsidRPr="00C17881">
        <w:rPr>
          <w:rFonts w:ascii="Calibri" w:hAnsi="Calibri"/>
          <w:sz w:val="18"/>
        </w:rPr>
        <w:t xml:space="preserve"> </w:t>
      </w:r>
      <w:r w:rsidR="000135E4" w:rsidRPr="000135E4">
        <w:rPr>
          <w:rFonts w:ascii="Calibri" w:hAnsi="Calibri"/>
          <w:sz w:val="18"/>
        </w:rPr>
        <w:t xml:space="preserve">the 2010 Standard Contractual Clauses, </w:t>
      </w:r>
      <w:r w:rsidRPr="00C17881">
        <w:rPr>
          <w:rFonts w:ascii="Calibri" w:hAnsi="Calibri"/>
          <w:sz w:val="18"/>
        </w:rPr>
        <w:t xml:space="preserve">or the </w:t>
      </w:r>
      <w:r w:rsidR="000135E4">
        <w:rPr>
          <w:rFonts w:ascii="Calibri" w:hAnsi="Calibri"/>
          <w:sz w:val="18"/>
        </w:rPr>
        <w:t xml:space="preserve">2021 </w:t>
      </w:r>
      <w:r w:rsidRPr="00C17881">
        <w:rPr>
          <w:rFonts w:ascii="Calibri" w:hAnsi="Calibri"/>
          <w:sz w:val="18"/>
        </w:rPr>
        <w:t>Standard Contractual Clauses and that in the event of a change in this legislation which is likely to have a substantial adverse effect on the warranties and obligations provided by this Addendum or the Standard Contractual Clauses, it will promptly notify the change to Customer as soon as it is aware, in which case Customer is entitled to suspend the transfer of data and/or terminate the contract.</w:t>
      </w:r>
    </w:p>
    <w:p w14:paraId="77BDAE6A" w14:textId="32D85C27" w:rsidR="00586E9D" w:rsidRPr="006B6411" w:rsidRDefault="00DD4EF4" w:rsidP="006B6411">
      <w:pPr>
        <w:tabs>
          <w:tab w:val="left" w:pos="158"/>
        </w:tabs>
        <w:spacing w:after="120" w:line="240" w:lineRule="auto"/>
        <w:rPr>
          <w:rFonts w:ascii="Calibri" w:eastAsia="Calibri" w:hAnsi="Calibri" w:cs="Arial"/>
          <w:sz w:val="18"/>
        </w:rPr>
      </w:pPr>
      <w:r w:rsidRPr="00C17881">
        <w:rPr>
          <w:rFonts w:ascii="Calibri" w:hAnsi="Calibri"/>
          <w:b/>
          <w:sz w:val="18"/>
        </w:rPr>
        <w:t xml:space="preserve">7. </w:t>
      </w:r>
      <w:r w:rsidRPr="00C17881">
        <w:rPr>
          <w:rFonts w:ascii="Calibri" w:hAnsi="Calibri"/>
          <w:b/>
          <w:sz w:val="18"/>
          <w:u w:val="single"/>
        </w:rPr>
        <w:t>Termination</w:t>
      </w:r>
      <w:r w:rsidRPr="00C17881">
        <w:rPr>
          <w:rFonts w:ascii="Calibri" w:hAnsi="Calibri"/>
          <w:b/>
          <w:sz w:val="18"/>
        </w:rPr>
        <w:t>.</w:t>
      </w:r>
      <w:r w:rsidRPr="00C17881">
        <w:rPr>
          <w:rFonts w:ascii="Calibri" w:hAnsi="Calibri"/>
          <w:sz w:val="18"/>
        </w:rPr>
        <w:t xml:space="preserve"> This Addendum shall automatically terminate if the European Commission, a competent Member State supervisory authority, or an EU or competent Member State court approves a different lawful transfer mechanism that would be applicable to the </w:t>
      </w:r>
      <w:r w:rsidR="00C73D10">
        <w:rPr>
          <w:rFonts w:ascii="Calibri" w:hAnsi="Calibri"/>
          <w:sz w:val="18"/>
        </w:rPr>
        <w:t xml:space="preserve">personal data in the Customer Data, or other Personal Data that is processed under the DPA, </w:t>
      </w:r>
      <w:r w:rsidRPr="00C17881">
        <w:rPr>
          <w:rFonts w:ascii="Calibri" w:hAnsi="Calibri"/>
          <w:sz w:val="18"/>
        </w:rPr>
        <w:t xml:space="preserve"> (and if such mechanism applies only to some of th</w:t>
      </w:r>
      <w:r w:rsidR="00C73D10">
        <w:rPr>
          <w:rFonts w:ascii="Calibri" w:hAnsi="Calibri"/>
          <w:sz w:val="18"/>
        </w:rPr>
        <w:t>at</w:t>
      </w:r>
      <w:r w:rsidRPr="00C17881">
        <w:rPr>
          <w:rFonts w:ascii="Calibri" w:hAnsi="Calibri"/>
          <w:sz w:val="18"/>
        </w:rPr>
        <w:t xml:space="preserve"> data , this Addendum will terminate only with respect to </w:t>
      </w:r>
      <w:r w:rsidR="00C73D10">
        <w:rPr>
          <w:rFonts w:ascii="Calibri" w:hAnsi="Calibri"/>
          <w:sz w:val="18"/>
        </w:rPr>
        <w:t>that data</w:t>
      </w:r>
      <w:r w:rsidRPr="00C17881">
        <w:rPr>
          <w:rFonts w:ascii="Calibri" w:hAnsi="Calibri"/>
          <w:sz w:val="18"/>
        </w:rPr>
        <w:t>) and that does not require the additional safeguards set forth in this Addendum.</w:t>
      </w:r>
      <w:bookmarkStart w:id="185" w:name="_Toc77934673"/>
    </w:p>
    <w:p w14:paraId="38D06624" w14:textId="364C12D1" w:rsidR="00BF2F26" w:rsidRPr="00620BA6" w:rsidRDefault="00844593" w:rsidP="006B6411">
      <w:pPr>
        <w:pStyle w:val="Heading1"/>
        <w:jc w:val="both"/>
        <w:rPr>
          <w:rFonts w:eastAsia="Calibri" w:cs="Arial"/>
          <w:b/>
          <w:sz w:val="40"/>
        </w:rPr>
      </w:pPr>
      <w:bookmarkStart w:id="186" w:name="_Toc92899369"/>
      <w:r w:rsidRPr="00C17881">
        <w:rPr>
          <w:rFonts w:eastAsia="Calibri" w:cs="Arial"/>
          <w:b/>
          <w:sz w:val="40"/>
        </w:rPr>
        <w:lastRenderedPageBreak/>
        <w:t>Attachment 1</w:t>
      </w:r>
      <w:bookmarkEnd w:id="178"/>
      <w:r w:rsidRPr="00C17881">
        <w:rPr>
          <w:rFonts w:eastAsia="Calibri" w:cs="Arial"/>
          <w:b/>
          <w:sz w:val="40"/>
        </w:rPr>
        <w:t xml:space="preserve"> – </w:t>
      </w:r>
      <w:bookmarkStart w:id="187" w:name="_Toc489605628"/>
      <w:bookmarkStart w:id="188" w:name="_Toc8395070"/>
      <w:bookmarkStart w:id="189" w:name="_Toc26972890"/>
      <w:bookmarkStart w:id="190" w:name="_Toc44323950"/>
      <w:bookmarkStart w:id="191" w:name="_Toc6563858"/>
      <w:bookmarkStart w:id="192" w:name="_Toc21617079"/>
      <w:bookmarkEnd w:id="179"/>
      <w:bookmarkEnd w:id="180"/>
      <w:bookmarkEnd w:id="181"/>
      <w:bookmarkEnd w:id="182"/>
      <w:bookmarkEnd w:id="183"/>
      <w:r w:rsidR="00BF2F26" w:rsidRPr="00C17881">
        <w:rPr>
          <w:rFonts w:eastAsia="Calibri" w:cs="Arial"/>
          <w:b/>
          <w:sz w:val="40"/>
        </w:rPr>
        <w:t xml:space="preserve">The </w:t>
      </w:r>
      <w:r w:rsidR="00055F60">
        <w:rPr>
          <w:rFonts w:eastAsia="Calibri" w:cs="Arial"/>
          <w:b/>
          <w:sz w:val="40"/>
        </w:rPr>
        <w:t xml:space="preserve">2010 </w:t>
      </w:r>
      <w:r w:rsidR="00BF2F26" w:rsidRPr="00C17881">
        <w:rPr>
          <w:rFonts w:eastAsia="Calibri" w:cs="Arial"/>
          <w:b/>
          <w:sz w:val="40"/>
        </w:rPr>
        <w:t>Standard Contractual Clauses (Processors)</w:t>
      </w:r>
      <w:bookmarkEnd w:id="185"/>
      <w:bookmarkEnd w:id="187"/>
      <w:bookmarkEnd w:id="188"/>
      <w:bookmarkEnd w:id="189"/>
      <w:bookmarkEnd w:id="190"/>
      <w:bookmarkEnd w:id="191"/>
      <w:bookmarkEnd w:id="192"/>
      <w:bookmarkEnd w:id="186"/>
    </w:p>
    <w:p w14:paraId="42DB7F4B" w14:textId="0167C5F4" w:rsidR="00F4409B" w:rsidRPr="00C17881" w:rsidRDefault="00844593" w:rsidP="00F4409B">
      <w:pPr>
        <w:pStyle w:val="ProductList-Body"/>
      </w:pPr>
      <w:r w:rsidRPr="00C65B58">
        <w:rPr>
          <w:rFonts w:ascii="Calibri" w:hAnsi="Calibri"/>
        </w:rPr>
        <w:t xml:space="preserve">Execution of the </w:t>
      </w:r>
      <w:r w:rsidR="00EA426C" w:rsidRPr="00C17881">
        <w:rPr>
          <w:rFonts w:ascii="Calibri" w:hAnsi="Calibri"/>
        </w:rPr>
        <w:t>21Vianet Customer A</w:t>
      </w:r>
      <w:r w:rsidRPr="00C17881">
        <w:rPr>
          <w:rFonts w:ascii="Calibri" w:hAnsi="Calibri"/>
        </w:rPr>
        <w:t xml:space="preserve">greement by Customer includes execution of this Attachment </w:t>
      </w:r>
      <w:r w:rsidR="00DF0566" w:rsidRPr="00C17881">
        <w:rPr>
          <w:rFonts w:ascii="Calibri" w:eastAsia="Calibri" w:hAnsi="Calibri" w:cs="Arial"/>
        </w:rPr>
        <w:t>1</w:t>
      </w:r>
      <w:r w:rsidRPr="00C17881">
        <w:rPr>
          <w:rFonts w:ascii="Calibri" w:eastAsia="Calibri" w:hAnsi="Calibri" w:cs="Arial"/>
        </w:rPr>
        <w:t xml:space="preserve">, which is countersigned by </w:t>
      </w:r>
      <w:r w:rsidR="00DF0566" w:rsidRPr="00C17881">
        <w:rPr>
          <w:rFonts w:ascii="Calibri" w:eastAsia="Calibri" w:hAnsi="Calibri" w:cs="Arial"/>
        </w:rPr>
        <w:t>21</w:t>
      </w:r>
      <w:r w:rsidR="00DF0566" w:rsidRPr="00C17881">
        <w:rPr>
          <w:rFonts w:ascii="Calibri" w:eastAsia="Calibri" w:hAnsi="Calibri" w:cs="Arial"/>
          <w:lang w:eastAsia="zh-CN"/>
        </w:rPr>
        <w:t>Vianet</w:t>
      </w:r>
      <w:r w:rsidRPr="00C17881">
        <w:rPr>
          <w:rFonts w:ascii="Calibri" w:eastAsia="Calibri" w:hAnsi="Calibri" w:cs="Arial"/>
        </w:rPr>
        <w:t xml:space="preserve">. </w:t>
      </w:r>
      <w:r w:rsidR="00026339" w:rsidRPr="00026339">
        <w:rPr>
          <w:rFonts w:ascii="Calibri" w:eastAsia="Calibri" w:hAnsi="Calibri" w:cs="Arial"/>
        </w:rPr>
        <w:t>This Attachment 1 is in addition to the 2021 Standard Contractual Clauses</w:t>
      </w:r>
      <w:r w:rsidR="0037723F">
        <w:rPr>
          <w:rFonts w:ascii="Calibri" w:eastAsia="Calibri" w:hAnsi="Calibri" w:cs="Arial"/>
        </w:rPr>
        <w:t xml:space="preserve"> </w:t>
      </w:r>
      <w:r w:rsidR="00C809E3">
        <w:rPr>
          <w:rFonts w:ascii="Calibri" w:eastAsia="Calibri" w:hAnsi="Calibri" w:cs="Arial"/>
        </w:rPr>
        <w:t>if</w:t>
      </w:r>
      <w:r w:rsidR="0037723F">
        <w:rPr>
          <w:rFonts w:ascii="Calibri" w:eastAsia="Calibri" w:hAnsi="Calibri" w:cs="Arial"/>
        </w:rPr>
        <w:t xml:space="preserve"> 21Vianet is required to execute under the GDPR</w:t>
      </w:r>
      <w:r w:rsidR="00026339" w:rsidRPr="00026339">
        <w:rPr>
          <w:rFonts w:ascii="Calibri" w:eastAsia="Calibri" w:hAnsi="Calibri" w:cs="Arial"/>
        </w:rPr>
        <w:t>. In the case of any inconsistency between this Attachment 1 and the 2021 Standard Contractual Clauses</w:t>
      </w:r>
      <w:r w:rsidR="007A2871">
        <w:rPr>
          <w:rFonts w:ascii="Calibri" w:eastAsia="Calibri" w:hAnsi="Calibri" w:cs="Arial"/>
        </w:rPr>
        <w:t xml:space="preserve"> (if</w:t>
      </w:r>
      <w:r w:rsidR="000A67DF">
        <w:rPr>
          <w:rFonts w:ascii="Calibri" w:eastAsia="Calibri" w:hAnsi="Calibri" w:cs="Arial"/>
        </w:rPr>
        <w:t xml:space="preserve"> </w:t>
      </w:r>
      <w:r w:rsidR="007D4062">
        <w:rPr>
          <w:rFonts w:ascii="Calibri" w:eastAsia="Calibri" w:hAnsi="Calibri" w:cs="Arial"/>
        </w:rPr>
        <w:t>executed by 21Vianet</w:t>
      </w:r>
      <w:r w:rsidR="007A2871">
        <w:rPr>
          <w:rFonts w:ascii="Calibri" w:eastAsia="Calibri" w:hAnsi="Calibri" w:cs="Arial"/>
        </w:rPr>
        <w:t>)</w:t>
      </w:r>
      <w:r w:rsidR="00026339" w:rsidRPr="00026339">
        <w:rPr>
          <w:rFonts w:ascii="Calibri" w:eastAsia="Calibri" w:hAnsi="Calibri" w:cs="Arial"/>
        </w:rPr>
        <w:t xml:space="preserve">, the inconsistency shall be resolved </w:t>
      </w:r>
      <w:proofErr w:type="gramStart"/>
      <w:r w:rsidR="00026339" w:rsidRPr="00026339">
        <w:rPr>
          <w:rFonts w:ascii="Calibri" w:eastAsia="Calibri" w:hAnsi="Calibri" w:cs="Arial"/>
        </w:rPr>
        <w:t>so as to</w:t>
      </w:r>
      <w:proofErr w:type="gramEnd"/>
      <w:r w:rsidR="00026339" w:rsidRPr="00026339">
        <w:rPr>
          <w:rFonts w:ascii="Calibri" w:eastAsia="Calibri" w:hAnsi="Calibri" w:cs="Arial"/>
        </w:rPr>
        <w:t xml:space="preserve"> provide an adequate level of data protection for the Customer Data</w:t>
      </w:r>
      <w:r w:rsidR="007C42D1">
        <w:rPr>
          <w:rFonts w:ascii="Calibri" w:eastAsia="Calibri" w:hAnsi="Calibri" w:cs="Arial"/>
        </w:rPr>
        <w:t xml:space="preserve"> </w:t>
      </w:r>
      <w:r w:rsidR="00026339" w:rsidRPr="00026339">
        <w:rPr>
          <w:rFonts w:ascii="Calibri" w:eastAsia="Calibri" w:hAnsi="Calibri" w:cs="Arial"/>
        </w:rPr>
        <w:t xml:space="preserve">and Personal Data under applicable law. </w:t>
      </w:r>
      <w:r w:rsidR="00F4409B" w:rsidRPr="00C17881">
        <w:t>To opt out of the “Standard Contractual Clauses”, Customer must send the following information to 21Vianet in a written notice (under terms of the 21Vianet Customer Agreement):</w:t>
      </w:r>
    </w:p>
    <w:p w14:paraId="79AF3E34" w14:textId="63C2F937" w:rsidR="00F4409B" w:rsidRPr="00C17881" w:rsidRDefault="00F4409B" w:rsidP="00F4409B">
      <w:pPr>
        <w:pStyle w:val="ProductList-Body"/>
        <w:numPr>
          <w:ilvl w:val="0"/>
          <w:numId w:val="11"/>
        </w:numPr>
        <w:ind w:left="450" w:hanging="270"/>
      </w:pPr>
      <w:r>
        <w:t xml:space="preserve">the full legal name of the Customer and any Affiliate that is opting </w:t>
      </w:r>
      <w:proofErr w:type="gramStart"/>
      <w:r>
        <w:t>out;</w:t>
      </w:r>
      <w:proofErr w:type="gramEnd"/>
    </w:p>
    <w:p w14:paraId="52F2488D" w14:textId="77777777" w:rsidR="00F4409B" w:rsidRPr="00C17881" w:rsidRDefault="00F4409B" w:rsidP="00F4409B">
      <w:pPr>
        <w:pStyle w:val="ProductList-Body"/>
        <w:numPr>
          <w:ilvl w:val="0"/>
          <w:numId w:val="11"/>
        </w:numPr>
        <w:spacing w:before="40"/>
        <w:ind w:left="450" w:hanging="270"/>
      </w:pPr>
      <w:r>
        <w:t xml:space="preserve">if Customer has multiple 21Vianet Customer Agreements, the 21Vianet Customer Agreement to which the </w:t>
      </w:r>
      <w:proofErr w:type="spellStart"/>
      <w:r>
        <w:t>Opt</w:t>
      </w:r>
      <w:proofErr w:type="spellEnd"/>
      <w:r>
        <w:t xml:space="preserve"> Out applies; and</w:t>
      </w:r>
    </w:p>
    <w:p w14:paraId="33D62636" w14:textId="77777777" w:rsidR="00F4409B" w:rsidRPr="00C17881" w:rsidRDefault="00F4409B" w:rsidP="00F4409B">
      <w:pPr>
        <w:pStyle w:val="ProductList-Body"/>
        <w:numPr>
          <w:ilvl w:val="0"/>
          <w:numId w:val="11"/>
        </w:numPr>
        <w:spacing w:before="40"/>
        <w:ind w:left="461" w:hanging="274"/>
      </w:pPr>
      <w:r>
        <w:t>a statement that Customer (or Affiliate) opts out of the Standard Contractual Clauses.</w:t>
      </w:r>
    </w:p>
    <w:p w14:paraId="329DE7E2" w14:textId="77777777" w:rsidR="00FC7F46" w:rsidRPr="00C17881" w:rsidRDefault="00FC7F46" w:rsidP="00844593">
      <w:pPr>
        <w:tabs>
          <w:tab w:val="left" w:pos="158"/>
        </w:tabs>
        <w:spacing w:after="120" w:line="240" w:lineRule="auto"/>
        <w:rPr>
          <w:rFonts w:ascii="Calibri" w:eastAsia="Calibri" w:hAnsi="Calibri" w:cs="Arial"/>
          <w:sz w:val="18"/>
        </w:rPr>
      </w:pPr>
    </w:p>
    <w:p w14:paraId="59D2D049" w14:textId="5AED8253"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In countries where regulatory approval is required for use of the Standard Contractual Clauses, the Standard Contractual Clauses cannot be relied upon under European Commission 2010/87/EU (of February 2010) to legitimize export of data from the country, unless Customer has the required regulatory approval.</w:t>
      </w:r>
    </w:p>
    <w:p w14:paraId="078D5E55"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Beginning May 25, </w:t>
      </w:r>
      <w:proofErr w:type="gramStart"/>
      <w:r w:rsidRPr="00C17881">
        <w:rPr>
          <w:rFonts w:ascii="Calibri" w:eastAsia="Calibri" w:hAnsi="Calibri" w:cs="Arial"/>
          <w:sz w:val="18"/>
        </w:rPr>
        <w:t>2018</w:t>
      </w:r>
      <w:proofErr w:type="gramEnd"/>
      <w:r w:rsidRPr="00C17881">
        <w:rPr>
          <w:rFonts w:ascii="Calibri" w:eastAsia="Calibri" w:hAnsi="Calibri" w:cs="Arial"/>
          <w:sz w:val="18"/>
        </w:rPr>
        <w:t xml:space="preserve"> and thereafter, references to various Articles from the Directive 95/46/EC in the Standard Contractual Clauses below will be treated as references to the relevant and appropriate Articles in the GDPR.</w:t>
      </w:r>
    </w:p>
    <w:p w14:paraId="5568A63D" w14:textId="250F6D94"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For the purposes of Article 26(2) of Directive 95/46/EC for the transfer of personal data to processors established in third countries which do not ensure an adequate level of data protection, Customer (as data exporter) and </w:t>
      </w:r>
      <w:r w:rsidR="009D6B7B" w:rsidRPr="00C17881">
        <w:rPr>
          <w:rFonts w:ascii="Calibri" w:eastAsia="Calibri" w:hAnsi="Calibri" w:cs="Arial"/>
          <w:sz w:val="18"/>
        </w:rPr>
        <w:t>21Vianet</w:t>
      </w:r>
      <w:r w:rsidRPr="00C17881">
        <w:rPr>
          <w:rFonts w:ascii="Calibri" w:eastAsia="Calibri" w:hAnsi="Calibri" w:cs="Arial"/>
          <w:sz w:val="18"/>
        </w:rPr>
        <w:t xml:space="preserve"> (as data importer, whose signature appears below), each a “party,” together “the parties,” have agreed on the following Contractual Clauses (the “Clauses” or “Standard Contractual Clauses”) in order to adduce adequate safeguards with respect to the protection of privacy and fundamental rights and freedoms of individuals for the transfer by the data exporter to the data importer of the personal data specified in Appendix 1.</w:t>
      </w:r>
    </w:p>
    <w:p w14:paraId="2ABE5751" w14:textId="77777777" w:rsidR="00844593" w:rsidRPr="00C17881" w:rsidRDefault="00844593" w:rsidP="008656CE">
      <w:pPr>
        <w:jc w:val="center"/>
        <w:rPr>
          <w:rFonts w:ascii="Calibri" w:eastAsia="Calibri" w:hAnsi="Calibri" w:cs="Arial"/>
          <w:b/>
          <w:sz w:val="18"/>
        </w:rPr>
      </w:pPr>
      <w:bookmarkStart w:id="193" w:name="_Toc26972891"/>
      <w:r w:rsidRPr="00C17881">
        <w:rPr>
          <w:rFonts w:ascii="Calibri" w:eastAsia="Calibri" w:hAnsi="Calibri" w:cs="Arial"/>
          <w:b/>
          <w:sz w:val="18"/>
        </w:rPr>
        <w:t>Clause 1: Definitions</w:t>
      </w:r>
      <w:bookmarkEnd w:id="193"/>
    </w:p>
    <w:p w14:paraId="63287A24"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(a) 'personal data', 'special categories of data', 'process/processing', 'controller', 'processor', 'data subject' and 'supervisory authority' shall have the same meaning as in Directive 95/46/EC of the European Parliament and of the Council of 24 October 1995 on the protection of individuals with regard to the processing of personal data and on the free movement of such </w:t>
      </w:r>
      <w:proofErr w:type="gramStart"/>
      <w:r w:rsidRPr="00C17881">
        <w:rPr>
          <w:rFonts w:ascii="Calibri" w:eastAsia="Calibri" w:hAnsi="Calibri" w:cs="Arial"/>
          <w:sz w:val="18"/>
        </w:rPr>
        <w:t>data;</w:t>
      </w:r>
      <w:proofErr w:type="gramEnd"/>
      <w:r w:rsidRPr="00C17881">
        <w:rPr>
          <w:rFonts w:ascii="Calibri" w:eastAsia="Calibri" w:hAnsi="Calibri" w:cs="Arial"/>
          <w:sz w:val="18"/>
        </w:rPr>
        <w:t xml:space="preserve"> </w:t>
      </w:r>
    </w:p>
    <w:p w14:paraId="22E2AE5E"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(b) 'the data exporter' means the controller who transfers the personal </w:t>
      </w:r>
      <w:proofErr w:type="gramStart"/>
      <w:r w:rsidRPr="00C17881">
        <w:rPr>
          <w:rFonts w:ascii="Calibri" w:eastAsia="Calibri" w:hAnsi="Calibri" w:cs="Arial"/>
          <w:sz w:val="18"/>
        </w:rPr>
        <w:t>data;</w:t>
      </w:r>
      <w:proofErr w:type="gramEnd"/>
      <w:r w:rsidRPr="00C17881">
        <w:rPr>
          <w:rFonts w:ascii="Calibri" w:eastAsia="Calibri" w:hAnsi="Calibri" w:cs="Arial"/>
          <w:sz w:val="18"/>
        </w:rPr>
        <w:t xml:space="preserve"> </w:t>
      </w:r>
    </w:p>
    <w:p w14:paraId="6D480637"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(c) 'the data importer' means the processor who agrees to receive from the data exporter personal data intended for processing on his behalf after the transfer in accordance with his instructions and the terms of the Clauses and who is not subject to a third country's system ensuring adequate protection within the meaning of Article 25(1) of Directive 95/46/</w:t>
      </w:r>
      <w:proofErr w:type="gramStart"/>
      <w:r w:rsidRPr="00C17881">
        <w:rPr>
          <w:rFonts w:ascii="Calibri" w:eastAsia="Calibri" w:hAnsi="Calibri" w:cs="Arial"/>
          <w:sz w:val="18"/>
        </w:rPr>
        <w:t>EC;</w:t>
      </w:r>
      <w:proofErr w:type="gramEnd"/>
      <w:r w:rsidRPr="00C17881">
        <w:rPr>
          <w:rFonts w:ascii="Calibri" w:eastAsia="Calibri" w:hAnsi="Calibri" w:cs="Arial"/>
          <w:sz w:val="18"/>
        </w:rPr>
        <w:t xml:space="preserve"> </w:t>
      </w:r>
    </w:p>
    <w:p w14:paraId="7F23636A"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(d) 'the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means any processor engaged by the data importer or by any other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of the data importer who agrees to receive from the data importer or from any other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of the data importer personal data exclusively intended for processing activities to be carried out on behalf of the data exporter after the transfer in accordance with his instructions, the terms of the Clauses and the terms of the written </w:t>
      </w:r>
      <w:proofErr w:type="gramStart"/>
      <w:r w:rsidRPr="00C17881">
        <w:rPr>
          <w:rFonts w:ascii="Calibri" w:eastAsia="Calibri" w:hAnsi="Calibri" w:cs="Arial"/>
          <w:sz w:val="18"/>
        </w:rPr>
        <w:t>subcontract;</w:t>
      </w:r>
      <w:proofErr w:type="gramEnd"/>
      <w:r w:rsidRPr="00C17881">
        <w:rPr>
          <w:rFonts w:ascii="Calibri" w:eastAsia="Calibri" w:hAnsi="Calibri" w:cs="Arial"/>
          <w:sz w:val="18"/>
        </w:rPr>
        <w:t xml:space="preserve"> </w:t>
      </w:r>
    </w:p>
    <w:p w14:paraId="0BA9C808"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(e) 'the applicable data protection law' means the legislation protecting the fundamental rights and freedoms of individuals and, in particular, their right to privacy with respect to the processing of personal data applicable to a data controller in the Member State in which the data exporter is </w:t>
      </w:r>
      <w:proofErr w:type="gramStart"/>
      <w:r w:rsidRPr="00C17881">
        <w:rPr>
          <w:rFonts w:ascii="Calibri" w:eastAsia="Calibri" w:hAnsi="Calibri" w:cs="Arial"/>
          <w:sz w:val="18"/>
        </w:rPr>
        <w:t>established;</w:t>
      </w:r>
      <w:proofErr w:type="gramEnd"/>
      <w:r w:rsidRPr="00C17881">
        <w:rPr>
          <w:rFonts w:ascii="Calibri" w:eastAsia="Calibri" w:hAnsi="Calibri" w:cs="Arial"/>
          <w:sz w:val="18"/>
        </w:rPr>
        <w:t xml:space="preserve"> </w:t>
      </w:r>
    </w:p>
    <w:p w14:paraId="0B6B8B63"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(f) 'technical and </w:t>
      </w:r>
      <w:proofErr w:type="spellStart"/>
      <w:r w:rsidRPr="00C17881">
        <w:rPr>
          <w:rFonts w:ascii="Calibri" w:eastAsia="Calibri" w:hAnsi="Calibri" w:cs="Arial"/>
          <w:sz w:val="18"/>
        </w:rPr>
        <w:t>organisational</w:t>
      </w:r>
      <w:proofErr w:type="spellEnd"/>
      <w:r w:rsidRPr="00C17881">
        <w:rPr>
          <w:rFonts w:ascii="Calibri" w:eastAsia="Calibri" w:hAnsi="Calibri" w:cs="Arial"/>
          <w:sz w:val="18"/>
        </w:rPr>
        <w:t xml:space="preserve"> security measures' means those measures aimed at protecting personal data against accidental or unlawful destruction or accidental loss, alteration, </w:t>
      </w:r>
      <w:proofErr w:type="spellStart"/>
      <w:r w:rsidRPr="00C17881">
        <w:rPr>
          <w:rFonts w:ascii="Calibri" w:eastAsia="Calibri" w:hAnsi="Calibri" w:cs="Arial"/>
          <w:sz w:val="18"/>
        </w:rPr>
        <w:t>unauthorised</w:t>
      </w:r>
      <w:proofErr w:type="spellEnd"/>
      <w:r w:rsidRPr="00C17881">
        <w:rPr>
          <w:rFonts w:ascii="Calibri" w:eastAsia="Calibri" w:hAnsi="Calibri" w:cs="Arial"/>
          <w:sz w:val="18"/>
        </w:rPr>
        <w:t xml:space="preserve"> </w:t>
      </w:r>
      <w:proofErr w:type="gramStart"/>
      <w:r w:rsidRPr="00C17881">
        <w:rPr>
          <w:rFonts w:ascii="Calibri" w:eastAsia="Calibri" w:hAnsi="Calibri" w:cs="Arial"/>
          <w:sz w:val="18"/>
        </w:rPr>
        <w:t>disclosure</w:t>
      </w:r>
      <w:proofErr w:type="gramEnd"/>
      <w:r w:rsidRPr="00C17881">
        <w:rPr>
          <w:rFonts w:ascii="Calibri" w:eastAsia="Calibri" w:hAnsi="Calibri" w:cs="Arial"/>
          <w:sz w:val="18"/>
        </w:rPr>
        <w:t xml:space="preserve"> or access, in particular where the processing involves the transmission of data over a network, and against all other unlawful forms of processing. </w:t>
      </w:r>
    </w:p>
    <w:p w14:paraId="37CF1C72" w14:textId="77777777" w:rsidR="00844593" w:rsidRPr="00C17881" w:rsidRDefault="00844593" w:rsidP="008656CE">
      <w:pPr>
        <w:jc w:val="center"/>
        <w:rPr>
          <w:rFonts w:ascii="Calibri" w:eastAsia="Calibri" w:hAnsi="Calibri" w:cs="Arial"/>
          <w:b/>
          <w:sz w:val="18"/>
        </w:rPr>
      </w:pPr>
      <w:bookmarkStart w:id="194" w:name="_Toc26972892"/>
      <w:r w:rsidRPr="00C17881">
        <w:rPr>
          <w:rFonts w:ascii="Calibri" w:eastAsia="Calibri" w:hAnsi="Calibri" w:cs="Arial"/>
          <w:b/>
          <w:sz w:val="18"/>
        </w:rPr>
        <w:t>Clause 2: Details of the transfer</w:t>
      </w:r>
      <w:bookmarkEnd w:id="194"/>
    </w:p>
    <w:p w14:paraId="1F832632"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The details of the transfer and in particular the special categories of personal data where applicable are specified in Appendix 1 below which forms an integral part of the Clauses.</w:t>
      </w:r>
    </w:p>
    <w:p w14:paraId="055D0B68" w14:textId="77777777" w:rsidR="00844593" w:rsidRPr="00C17881" w:rsidRDefault="00844593" w:rsidP="008656CE">
      <w:pPr>
        <w:jc w:val="center"/>
        <w:rPr>
          <w:rFonts w:ascii="Calibri" w:eastAsia="Calibri" w:hAnsi="Calibri" w:cs="Arial"/>
          <w:b/>
          <w:sz w:val="18"/>
        </w:rPr>
      </w:pPr>
      <w:bookmarkStart w:id="195" w:name="_Toc26972893"/>
      <w:r w:rsidRPr="00C17881">
        <w:rPr>
          <w:rFonts w:ascii="Calibri" w:eastAsia="Calibri" w:hAnsi="Calibri" w:cs="Arial"/>
          <w:b/>
          <w:sz w:val="18"/>
        </w:rPr>
        <w:t>Clause 3: Third-party beneficiary clause</w:t>
      </w:r>
      <w:bookmarkEnd w:id="195"/>
    </w:p>
    <w:p w14:paraId="5D8B53F2"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1. The data subject can enforce against the data exporter this Clause, Clause 4(b) to (</w:t>
      </w:r>
      <w:proofErr w:type="spellStart"/>
      <w:r w:rsidRPr="00C17881">
        <w:rPr>
          <w:rFonts w:ascii="Calibri" w:eastAsia="Calibri" w:hAnsi="Calibri" w:cs="Arial"/>
          <w:sz w:val="18"/>
        </w:rPr>
        <w:t>i</w:t>
      </w:r>
      <w:proofErr w:type="spellEnd"/>
      <w:r w:rsidRPr="00C17881">
        <w:rPr>
          <w:rFonts w:ascii="Calibri" w:eastAsia="Calibri" w:hAnsi="Calibri" w:cs="Arial"/>
          <w:sz w:val="18"/>
        </w:rPr>
        <w:t xml:space="preserve">), Clause 5(a) to (e), and (g) to (j), Clause 6(1) and (2), Clause 7, Clause 8(2), and Clauses 9 to 12 as third-party beneficiary. </w:t>
      </w:r>
    </w:p>
    <w:p w14:paraId="45204979"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2. The data subject can enforce against the data importer this Clause, Clause 5(a) to (e) and (g), Clause 6, Clause 7, Clause 8(2), and Clauses 9 to 12, in cases where the data exporter has factually disappeared or has ceased to exist in law unless any successor entity has assumed the entire legal </w:t>
      </w:r>
      <w:r w:rsidRPr="00C17881">
        <w:rPr>
          <w:rFonts w:ascii="Calibri" w:eastAsia="Calibri" w:hAnsi="Calibri" w:cs="Arial"/>
          <w:sz w:val="18"/>
        </w:rPr>
        <w:lastRenderedPageBreak/>
        <w:t xml:space="preserve">obligations of the data exporter by contract or by operation of law, as a result of which it takes on the rights and obligations of the data exporter, in which case the data subject can enforce them against such entity. </w:t>
      </w:r>
    </w:p>
    <w:p w14:paraId="02AF89A4"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3. The data subject can enforce against the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this Clause, Clause 5(a) to (e) and (g), Clause 6, Clause 7, Clause 8(2), and Clauses 9 to 12, in cases where both the data exporter and the data importer have factually disappeared or ceased to exist in law or have become insolvent, unless any successor entity has assumed the entire legal obligations of the data exporter by contract or by operation of law as a result of which it takes on the rights and obligations of the data exporter, in which case the data subject can enforce them against such entity. Such third-party liability of the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shall be limited to its own processing operations under the Clauses. </w:t>
      </w:r>
    </w:p>
    <w:p w14:paraId="23401486"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4. The parties do not object to a data subject being represented by an association or other body if the data subject so expressly wishes and if permitted by national law. </w:t>
      </w:r>
    </w:p>
    <w:p w14:paraId="6C601825" w14:textId="77777777" w:rsidR="00844593" w:rsidRPr="00C17881" w:rsidRDefault="00844593" w:rsidP="008656CE">
      <w:pPr>
        <w:jc w:val="center"/>
        <w:rPr>
          <w:rFonts w:ascii="Calibri" w:eastAsia="Calibri" w:hAnsi="Calibri" w:cs="Arial"/>
          <w:b/>
          <w:sz w:val="18"/>
        </w:rPr>
      </w:pPr>
      <w:bookmarkStart w:id="196" w:name="_Toc26972894"/>
      <w:r w:rsidRPr="00C17881">
        <w:rPr>
          <w:rFonts w:ascii="Calibri" w:eastAsia="Calibri" w:hAnsi="Calibri" w:cs="Arial"/>
          <w:b/>
          <w:sz w:val="18"/>
        </w:rPr>
        <w:t>Clause 4: Obligations of the data exporter</w:t>
      </w:r>
      <w:bookmarkEnd w:id="196"/>
    </w:p>
    <w:p w14:paraId="3D8B2E84" w14:textId="77777777" w:rsidR="00844593" w:rsidRPr="00C17881" w:rsidRDefault="00844593" w:rsidP="00844593">
      <w:pPr>
        <w:keepNext/>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The data exporter agrees and warrants: </w:t>
      </w:r>
    </w:p>
    <w:p w14:paraId="1F844729"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 (a) that the processing, including the transfer itself, of the personal data has been and will continue to be carried out in accordance with the relevant provisions of the applicable data protection law (and, where applicable, has been notified to the relevant authorities of the Member State where the data exporter is established) and does not violate the relevant provisions of that </w:t>
      </w:r>
      <w:proofErr w:type="gramStart"/>
      <w:r w:rsidRPr="00C17881">
        <w:rPr>
          <w:rFonts w:ascii="Calibri" w:eastAsia="Calibri" w:hAnsi="Calibri" w:cs="Arial"/>
          <w:sz w:val="18"/>
        </w:rPr>
        <w:t>State;</w:t>
      </w:r>
      <w:proofErr w:type="gramEnd"/>
      <w:r w:rsidRPr="00C17881">
        <w:rPr>
          <w:rFonts w:ascii="Calibri" w:eastAsia="Calibri" w:hAnsi="Calibri" w:cs="Arial"/>
          <w:sz w:val="18"/>
        </w:rPr>
        <w:t xml:space="preserve"> </w:t>
      </w:r>
    </w:p>
    <w:p w14:paraId="30AAB521"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(b) that it has instructed and throughout the duration of the personal data processing services will instruct the data importer to process the personal data transferred only on the data exporter's behalf and in accordance with the applicable data protection law and the </w:t>
      </w:r>
      <w:proofErr w:type="gramStart"/>
      <w:r w:rsidRPr="00C17881">
        <w:rPr>
          <w:rFonts w:ascii="Calibri" w:eastAsia="Calibri" w:hAnsi="Calibri" w:cs="Arial"/>
          <w:sz w:val="18"/>
        </w:rPr>
        <w:t>Clauses;</w:t>
      </w:r>
      <w:proofErr w:type="gramEnd"/>
      <w:r w:rsidRPr="00C17881">
        <w:rPr>
          <w:rFonts w:ascii="Calibri" w:eastAsia="Calibri" w:hAnsi="Calibri" w:cs="Arial"/>
          <w:sz w:val="18"/>
        </w:rPr>
        <w:t xml:space="preserve"> </w:t>
      </w:r>
    </w:p>
    <w:p w14:paraId="1FF38689"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(c) that the data importer will provide sufficient guarantees in respect of the technical and </w:t>
      </w:r>
      <w:proofErr w:type="spellStart"/>
      <w:r w:rsidRPr="00C17881">
        <w:rPr>
          <w:rFonts w:ascii="Calibri" w:eastAsia="Calibri" w:hAnsi="Calibri" w:cs="Arial"/>
          <w:sz w:val="18"/>
        </w:rPr>
        <w:t>organisational</w:t>
      </w:r>
      <w:proofErr w:type="spellEnd"/>
      <w:r w:rsidRPr="00C17881">
        <w:rPr>
          <w:rFonts w:ascii="Calibri" w:eastAsia="Calibri" w:hAnsi="Calibri" w:cs="Arial"/>
          <w:sz w:val="18"/>
        </w:rPr>
        <w:t xml:space="preserve"> security measures specified in Appendix 2 </w:t>
      </w:r>
      <w:proofErr w:type="gramStart"/>
      <w:r w:rsidRPr="00C17881">
        <w:rPr>
          <w:rFonts w:ascii="Calibri" w:eastAsia="Calibri" w:hAnsi="Calibri" w:cs="Arial"/>
          <w:sz w:val="18"/>
        </w:rPr>
        <w:t>below;</w:t>
      </w:r>
      <w:proofErr w:type="gramEnd"/>
      <w:r w:rsidRPr="00C17881">
        <w:rPr>
          <w:rFonts w:ascii="Calibri" w:eastAsia="Calibri" w:hAnsi="Calibri" w:cs="Arial"/>
          <w:sz w:val="18"/>
        </w:rPr>
        <w:t xml:space="preserve"> </w:t>
      </w:r>
    </w:p>
    <w:p w14:paraId="5C7CFD8D"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(d) that after assessment of the requirements of the applicable data protection law, the security measures are appropriate to protect personal data against accidental or unlawful destruction or accidental loss, alteration, </w:t>
      </w:r>
      <w:proofErr w:type="spellStart"/>
      <w:r w:rsidRPr="00C17881">
        <w:rPr>
          <w:rFonts w:ascii="Calibri" w:eastAsia="Calibri" w:hAnsi="Calibri" w:cs="Arial"/>
          <w:sz w:val="18"/>
        </w:rPr>
        <w:t>unauthorised</w:t>
      </w:r>
      <w:proofErr w:type="spellEnd"/>
      <w:r w:rsidRPr="00C17881">
        <w:rPr>
          <w:rFonts w:ascii="Calibri" w:eastAsia="Calibri" w:hAnsi="Calibri" w:cs="Arial"/>
          <w:sz w:val="18"/>
        </w:rPr>
        <w:t xml:space="preserve"> disclosure or access, in particular where the processing involves the transmission of data over a network, and against all other unlawful forms of processing, and that these measures ensure a level of security appropriate to the risks presented by the processing and the nature of the data to be protected having regard to the state of the art and the cost of their implementation; </w:t>
      </w:r>
    </w:p>
    <w:p w14:paraId="4217E483"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(e) that it will ensure compliance with the security </w:t>
      </w:r>
      <w:proofErr w:type="gramStart"/>
      <w:r w:rsidRPr="00C17881">
        <w:rPr>
          <w:rFonts w:ascii="Calibri" w:eastAsia="Calibri" w:hAnsi="Calibri" w:cs="Arial"/>
          <w:sz w:val="18"/>
        </w:rPr>
        <w:t>measures;</w:t>
      </w:r>
      <w:proofErr w:type="gramEnd"/>
      <w:r w:rsidRPr="00C17881">
        <w:rPr>
          <w:rFonts w:ascii="Calibri" w:eastAsia="Calibri" w:hAnsi="Calibri" w:cs="Arial"/>
          <w:sz w:val="18"/>
        </w:rPr>
        <w:t xml:space="preserve"> </w:t>
      </w:r>
    </w:p>
    <w:p w14:paraId="29A64AB6"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(f) that, if the transfer involves special categories of data, the data subject has been informed or will be informed before, or as soon as possible after, the transfer that its data could be transmitted to a third country not providing adequate protection within the meaning of Directive 95/46/</w:t>
      </w:r>
      <w:proofErr w:type="gramStart"/>
      <w:r w:rsidRPr="00C17881">
        <w:rPr>
          <w:rFonts w:ascii="Calibri" w:eastAsia="Calibri" w:hAnsi="Calibri" w:cs="Arial"/>
          <w:sz w:val="18"/>
        </w:rPr>
        <w:t>EC;</w:t>
      </w:r>
      <w:proofErr w:type="gramEnd"/>
      <w:r w:rsidRPr="00C17881">
        <w:rPr>
          <w:rFonts w:ascii="Calibri" w:eastAsia="Calibri" w:hAnsi="Calibri" w:cs="Arial"/>
          <w:sz w:val="18"/>
        </w:rPr>
        <w:t xml:space="preserve"> </w:t>
      </w:r>
    </w:p>
    <w:p w14:paraId="6B8CE8C7"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(g) to forward any notification received from the data importer or any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pursuant to Clause 5(b) and Clause 8(3) to the data protection supervisory authority if the data exporter decides to continue the transfer or to lift the </w:t>
      </w:r>
      <w:proofErr w:type="gramStart"/>
      <w:r w:rsidRPr="00C17881">
        <w:rPr>
          <w:rFonts w:ascii="Calibri" w:eastAsia="Calibri" w:hAnsi="Calibri" w:cs="Arial"/>
          <w:sz w:val="18"/>
        </w:rPr>
        <w:t>suspension;</w:t>
      </w:r>
      <w:proofErr w:type="gramEnd"/>
      <w:r w:rsidRPr="00C17881">
        <w:rPr>
          <w:rFonts w:ascii="Calibri" w:eastAsia="Calibri" w:hAnsi="Calibri" w:cs="Arial"/>
          <w:sz w:val="18"/>
        </w:rPr>
        <w:t xml:space="preserve"> </w:t>
      </w:r>
    </w:p>
    <w:p w14:paraId="17CB1122"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(h) to make available to the data subjects upon request a copy of the Clauses, with the exception of Appendix 2, and a summary description of the security measures, as well as a copy of any contract for </w:t>
      </w:r>
      <w:proofErr w:type="spellStart"/>
      <w:r w:rsidRPr="00C17881">
        <w:rPr>
          <w:rFonts w:ascii="Calibri" w:eastAsia="Calibri" w:hAnsi="Calibri" w:cs="Arial"/>
          <w:sz w:val="18"/>
        </w:rPr>
        <w:t>subprocessing</w:t>
      </w:r>
      <w:proofErr w:type="spellEnd"/>
      <w:r w:rsidRPr="00C17881">
        <w:rPr>
          <w:rFonts w:ascii="Calibri" w:eastAsia="Calibri" w:hAnsi="Calibri" w:cs="Arial"/>
          <w:sz w:val="18"/>
        </w:rPr>
        <w:t xml:space="preserve"> services which has to be made in accordance with the Clauses, unless the Clauses or the contract contain commercial information, in which case it may remove such commercial </w:t>
      </w:r>
      <w:proofErr w:type="gramStart"/>
      <w:r w:rsidRPr="00C17881">
        <w:rPr>
          <w:rFonts w:ascii="Calibri" w:eastAsia="Calibri" w:hAnsi="Calibri" w:cs="Arial"/>
          <w:sz w:val="18"/>
        </w:rPr>
        <w:t>information;</w:t>
      </w:r>
      <w:proofErr w:type="gramEnd"/>
      <w:r w:rsidRPr="00C17881">
        <w:rPr>
          <w:rFonts w:ascii="Calibri" w:eastAsia="Calibri" w:hAnsi="Calibri" w:cs="Arial"/>
          <w:sz w:val="18"/>
        </w:rPr>
        <w:t xml:space="preserve"> </w:t>
      </w:r>
    </w:p>
    <w:p w14:paraId="645CFC1F"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w:t>
      </w:r>
      <w:proofErr w:type="spellStart"/>
      <w:r w:rsidRPr="00C17881">
        <w:rPr>
          <w:rFonts w:ascii="Calibri" w:eastAsia="Calibri" w:hAnsi="Calibri" w:cs="Arial"/>
          <w:sz w:val="18"/>
        </w:rPr>
        <w:t>i</w:t>
      </w:r>
      <w:proofErr w:type="spellEnd"/>
      <w:r w:rsidRPr="00C17881">
        <w:rPr>
          <w:rFonts w:ascii="Calibri" w:eastAsia="Calibri" w:hAnsi="Calibri" w:cs="Arial"/>
          <w:sz w:val="18"/>
        </w:rPr>
        <w:t xml:space="preserve">) that, in the event of </w:t>
      </w:r>
      <w:proofErr w:type="spellStart"/>
      <w:r w:rsidRPr="00C17881">
        <w:rPr>
          <w:rFonts w:ascii="Calibri" w:eastAsia="Calibri" w:hAnsi="Calibri" w:cs="Arial"/>
          <w:sz w:val="18"/>
        </w:rPr>
        <w:t>subprocessing</w:t>
      </w:r>
      <w:proofErr w:type="spellEnd"/>
      <w:r w:rsidRPr="00C17881">
        <w:rPr>
          <w:rFonts w:ascii="Calibri" w:eastAsia="Calibri" w:hAnsi="Calibri" w:cs="Arial"/>
          <w:sz w:val="18"/>
        </w:rPr>
        <w:t xml:space="preserve">, the processing activity is carried out in accordance with Clause 11 by a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providing at least the same level of protection for the personal data and the rights of data subject as the data importer under the Clauses; and </w:t>
      </w:r>
    </w:p>
    <w:p w14:paraId="5E4128FF"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(j) that it will ensure compliance with Clause 4(a) to (</w:t>
      </w:r>
      <w:proofErr w:type="spellStart"/>
      <w:r w:rsidRPr="00C17881">
        <w:rPr>
          <w:rFonts w:ascii="Calibri" w:eastAsia="Calibri" w:hAnsi="Calibri" w:cs="Arial"/>
          <w:sz w:val="18"/>
        </w:rPr>
        <w:t>i</w:t>
      </w:r>
      <w:proofErr w:type="spellEnd"/>
      <w:r w:rsidRPr="00C17881">
        <w:rPr>
          <w:rFonts w:ascii="Calibri" w:eastAsia="Calibri" w:hAnsi="Calibri" w:cs="Arial"/>
          <w:sz w:val="18"/>
        </w:rPr>
        <w:t>).</w:t>
      </w:r>
    </w:p>
    <w:p w14:paraId="04CEA285" w14:textId="77777777" w:rsidR="00844593" w:rsidRPr="00C17881" w:rsidRDefault="00844593" w:rsidP="00BE78EF">
      <w:pPr>
        <w:jc w:val="center"/>
        <w:rPr>
          <w:rFonts w:ascii="Calibri" w:eastAsia="Calibri" w:hAnsi="Calibri" w:cs="Arial"/>
          <w:b/>
          <w:sz w:val="18"/>
        </w:rPr>
      </w:pPr>
      <w:bookmarkStart w:id="197" w:name="_Toc26972895"/>
      <w:r w:rsidRPr="00C17881">
        <w:rPr>
          <w:rFonts w:ascii="Calibri" w:eastAsia="Calibri" w:hAnsi="Calibri" w:cs="Arial"/>
          <w:b/>
          <w:sz w:val="18"/>
        </w:rPr>
        <w:t>Clause 5: Obligations of the data importer</w:t>
      </w:r>
      <w:bookmarkEnd w:id="197"/>
    </w:p>
    <w:p w14:paraId="063D80AB"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The data importer agrees and warrants: </w:t>
      </w:r>
    </w:p>
    <w:p w14:paraId="007DC404"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 (a) to process the personal data only on behalf of the data exporter and in compliance with its instructions and the Clauses; if it cannot provide such compliance for whatever reasons, it agrees to inform promptly the data exporter of its inability to comply, in which case the data exporter is entitled to suspend the transfer of data and/or terminate the </w:t>
      </w:r>
      <w:proofErr w:type="gramStart"/>
      <w:r w:rsidRPr="00C17881">
        <w:rPr>
          <w:rFonts w:ascii="Calibri" w:eastAsia="Calibri" w:hAnsi="Calibri" w:cs="Arial"/>
          <w:sz w:val="18"/>
        </w:rPr>
        <w:t>contract;</w:t>
      </w:r>
      <w:proofErr w:type="gramEnd"/>
      <w:r w:rsidRPr="00C17881">
        <w:rPr>
          <w:rFonts w:ascii="Calibri" w:eastAsia="Calibri" w:hAnsi="Calibri" w:cs="Arial"/>
          <w:sz w:val="18"/>
        </w:rPr>
        <w:t xml:space="preserve"> </w:t>
      </w:r>
    </w:p>
    <w:p w14:paraId="73D58127"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(b) that it has no reason to believe that the legislation applicable to it prevents it from fulfilling the instructions received from the data exporter and its obligations under the contract and that in the event of a change in this legislation which is likely to have a substantial adverse effect on the warranties and obligations provided by the Clauses, it will promptly notify the change to the data exporter as soon as it is aware, in which case the data exporter is entitled to suspend the transfer of data and/or terminate the contract; </w:t>
      </w:r>
    </w:p>
    <w:p w14:paraId="60C89BBF"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(c) that it has implemented the technical and </w:t>
      </w:r>
      <w:proofErr w:type="spellStart"/>
      <w:r w:rsidRPr="00C17881">
        <w:rPr>
          <w:rFonts w:ascii="Calibri" w:eastAsia="Calibri" w:hAnsi="Calibri" w:cs="Arial"/>
          <w:sz w:val="18"/>
        </w:rPr>
        <w:t>organisational</w:t>
      </w:r>
      <w:proofErr w:type="spellEnd"/>
      <w:r w:rsidRPr="00C17881">
        <w:rPr>
          <w:rFonts w:ascii="Calibri" w:eastAsia="Calibri" w:hAnsi="Calibri" w:cs="Arial"/>
          <w:sz w:val="18"/>
        </w:rPr>
        <w:t xml:space="preserve"> security measures specified in Appendix 2 before processing the personal data </w:t>
      </w:r>
      <w:proofErr w:type="gramStart"/>
      <w:r w:rsidRPr="00C17881">
        <w:rPr>
          <w:rFonts w:ascii="Calibri" w:eastAsia="Calibri" w:hAnsi="Calibri" w:cs="Arial"/>
          <w:sz w:val="18"/>
        </w:rPr>
        <w:t>transferred;</w:t>
      </w:r>
      <w:proofErr w:type="gramEnd"/>
      <w:r w:rsidRPr="00C17881">
        <w:rPr>
          <w:rFonts w:ascii="Calibri" w:eastAsia="Calibri" w:hAnsi="Calibri" w:cs="Arial"/>
          <w:sz w:val="18"/>
        </w:rPr>
        <w:t xml:space="preserve"> </w:t>
      </w:r>
    </w:p>
    <w:p w14:paraId="0B0BC708"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(d) that it will promptly notify the data exporter about: </w:t>
      </w:r>
    </w:p>
    <w:p w14:paraId="5DDF2CCF" w14:textId="77777777" w:rsidR="00844593" w:rsidRPr="00C17881" w:rsidRDefault="00844593" w:rsidP="00844593">
      <w:pPr>
        <w:tabs>
          <w:tab w:val="left" w:pos="158"/>
        </w:tabs>
        <w:spacing w:after="120" w:line="240" w:lineRule="auto"/>
        <w:ind w:left="360"/>
        <w:rPr>
          <w:rFonts w:ascii="Calibri" w:eastAsia="Calibri" w:hAnsi="Calibri" w:cs="Arial"/>
          <w:sz w:val="18"/>
        </w:rPr>
      </w:pPr>
      <w:r w:rsidRPr="00C17881">
        <w:rPr>
          <w:rFonts w:ascii="Calibri" w:eastAsia="Calibri" w:hAnsi="Calibri" w:cs="Arial"/>
          <w:sz w:val="18"/>
        </w:rPr>
        <w:lastRenderedPageBreak/>
        <w:t>(</w:t>
      </w:r>
      <w:proofErr w:type="spellStart"/>
      <w:r w:rsidRPr="00C17881">
        <w:rPr>
          <w:rFonts w:ascii="Calibri" w:eastAsia="Calibri" w:hAnsi="Calibri" w:cs="Arial"/>
          <w:sz w:val="18"/>
        </w:rPr>
        <w:t>i</w:t>
      </w:r>
      <w:proofErr w:type="spellEnd"/>
      <w:r w:rsidRPr="00C17881">
        <w:rPr>
          <w:rFonts w:ascii="Calibri" w:eastAsia="Calibri" w:hAnsi="Calibri" w:cs="Arial"/>
          <w:sz w:val="18"/>
        </w:rPr>
        <w:t xml:space="preserve">) any legally binding request for disclosure of the personal data by a law enforcement authority unless otherwise prohibited, such as a prohibition under criminal law to preserve the confidentiality of a law enforcement investigation, </w:t>
      </w:r>
    </w:p>
    <w:p w14:paraId="55C6F629" w14:textId="77777777" w:rsidR="00844593" w:rsidRPr="00C17881" w:rsidRDefault="00844593" w:rsidP="00844593">
      <w:pPr>
        <w:tabs>
          <w:tab w:val="left" w:pos="158"/>
        </w:tabs>
        <w:spacing w:after="120" w:line="240" w:lineRule="auto"/>
        <w:ind w:left="360"/>
        <w:rPr>
          <w:rFonts w:ascii="Calibri" w:eastAsia="Calibri" w:hAnsi="Calibri" w:cs="Arial"/>
          <w:sz w:val="18"/>
        </w:rPr>
      </w:pPr>
      <w:r w:rsidRPr="00C17881">
        <w:rPr>
          <w:rFonts w:ascii="Calibri" w:eastAsia="Calibri" w:hAnsi="Calibri" w:cs="Arial"/>
          <w:sz w:val="18"/>
        </w:rPr>
        <w:t xml:space="preserve">(ii) any accidental or </w:t>
      </w:r>
      <w:proofErr w:type="spellStart"/>
      <w:r w:rsidRPr="00C17881">
        <w:rPr>
          <w:rFonts w:ascii="Calibri" w:eastAsia="Calibri" w:hAnsi="Calibri" w:cs="Arial"/>
          <w:sz w:val="18"/>
        </w:rPr>
        <w:t>unauthorised</w:t>
      </w:r>
      <w:proofErr w:type="spellEnd"/>
      <w:r w:rsidRPr="00C17881">
        <w:rPr>
          <w:rFonts w:ascii="Calibri" w:eastAsia="Calibri" w:hAnsi="Calibri" w:cs="Arial"/>
          <w:sz w:val="18"/>
        </w:rPr>
        <w:t xml:space="preserve"> access, and </w:t>
      </w:r>
    </w:p>
    <w:p w14:paraId="4CDE717D" w14:textId="77777777" w:rsidR="00844593" w:rsidRPr="00C17881" w:rsidRDefault="00844593" w:rsidP="00844593">
      <w:pPr>
        <w:tabs>
          <w:tab w:val="left" w:pos="158"/>
        </w:tabs>
        <w:spacing w:after="120" w:line="240" w:lineRule="auto"/>
        <w:ind w:left="360"/>
        <w:rPr>
          <w:rFonts w:ascii="Calibri" w:eastAsia="Calibri" w:hAnsi="Calibri" w:cs="Arial"/>
          <w:sz w:val="18"/>
        </w:rPr>
      </w:pPr>
      <w:r w:rsidRPr="00C17881">
        <w:rPr>
          <w:rFonts w:ascii="Calibri" w:eastAsia="Calibri" w:hAnsi="Calibri" w:cs="Arial"/>
          <w:sz w:val="18"/>
        </w:rPr>
        <w:t xml:space="preserve">(iii) any request received directly from the data subjects without responding to that request, unless it has been otherwise </w:t>
      </w:r>
      <w:proofErr w:type="spellStart"/>
      <w:r w:rsidRPr="00C17881">
        <w:rPr>
          <w:rFonts w:ascii="Calibri" w:eastAsia="Calibri" w:hAnsi="Calibri" w:cs="Arial"/>
          <w:sz w:val="18"/>
        </w:rPr>
        <w:t>authorised</w:t>
      </w:r>
      <w:proofErr w:type="spellEnd"/>
      <w:r w:rsidRPr="00C17881">
        <w:rPr>
          <w:rFonts w:ascii="Calibri" w:eastAsia="Calibri" w:hAnsi="Calibri" w:cs="Arial"/>
          <w:sz w:val="18"/>
        </w:rPr>
        <w:t xml:space="preserve"> to do </w:t>
      </w:r>
      <w:proofErr w:type="gramStart"/>
      <w:r w:rsidRPr="00C17881">
        <w:rPr>
          <w:rFonts w:ascii="Calibri" w:eastAsia="Calibri" w:hAnsi="Calibri" w:cs="Arial"/>
          <w:sz w:val="18"/>
        </w:rPr>
        <w:t>so;</w:t>
      </w:r>
      <w:proofErr w:type="gramEnd"/>
      <w:r w:rsidRPr="00C17881">
        <w:rPr>
          <w:rFonts w:ascii="Calibri" w:eastAsia="Calibri" w:hAnsi="Calibri" w:cs="Arial"/>
          <w:sz w:val="18"/>
        </w:rPr>
        <w:t xml:space="preserve"> </w:t>
      </w:r>
    </w:p>
    <w:p w14:paraId="0CB4A626"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(e) to deal promptly and properly with all inquiries from the data exporter relating to its processing of the personal data subject to the transfer and to abide by the advice of the supervisory authority with regard to the processing of the data </w:t>
      </w:r>
      <w:proofErr w:type="gramStart"/>
      <w:r w:rsidRPr="00C17881">
        <w:rPr>
          <w:rFonts w:ascii="Calibri" w:eastAsia="Calibri" w:hAnsi="Calibri" w:cs="Arial"/>
          <w:sz w:val="18"/>
        </w:rPr>
        <w:t>transferred;</w:t>
      </w:r>
      <w:proofErr w:type="gramEnd"/>
      <w:r w:rsidRPr="00C17881">
        <w:rPr>
          <w:rFonts w:ascii="Calibri" w:eastAsia="Calibri" w:hAnsi="Calibri" w:cs="Arial"/>
          <w:sz w:val="18"/>
        </w:rPr>
        <w:t xml:space="preserve"> </w:t>
      </w:r>
    </w:p>
    <w:p w14:paraId="0956BC33"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(f) at the request of the data exporter to submit its data processing facilities for audit of the processing activities covered by the Clauses which shall be carried out by the data </w:t>
      </w:r>
      <w:proofErr w:type="gramStart"/>
      <w:r w:rsidRPr="00C17881">
        <w:rPr>
          <w:rFonts w:ascii="Calibri" w:eastAsia="Calibri" w:hAnsi="Calibri" w:cs="Arial"/>
          <w:sz w:val="18"/>
        </w:rPr>
        <w:t>exporter</w:t>
      </w:r>
      <w:proofErr w:type="gramEnd"/>
      <w:r w:rsidRPr="00C17881">
        <w:rPr>
          <w:rFonts w:ascii="Calibri" w:eastAsia="Calibri" w:hAnsi="Calibri" w:cs="Arial"/>
          <w:sz w:val="18"/>
        </w:rPr>
        <w:t xml:space="preserve"> or an inspection body composed of independent members and in possession of the required professional qualifications bound by a duty of confidentiality, selected by the data exporter, where applicable, in agreement with the supervisory authority; </w:t>
      </w:r>
    </w:p>
    <w:p w14:paraId="5F7EB370"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(g) to make available to the data subject upon request a copy of the Clauses, or any existing contract for </w:t>
      </w:r>
      <w:proofErr w:type="spellStart"/>
      <w:r w:rsidRPr="00C17881">
        <w:rPr>
          <w:rFonts w:ascii="Calibri" w:eastAsia="Calibri" w:hAnsi="Calibri" w:cs="Arial"/>
          <w:sz w:val="18"/>
        </w:rPr>
        <w:t>subprocessing</w:t>
      </w:r>
      <w:proofErr w:type="spellEnd"/>
      <w:r w:rsidRPr="00C17881">
        <w:rPr>
          <w:rFonts w:ascii="Calibri" w:eastAsia="Calibri" w:hAnsi="Calibri" w:cs="Arial"/>
          <w:sz w:val="18"/>
        </w:rPr>
        <w:t xml:space="preserve">, unless the Clauses or contract contain commercial information, in which case it may remove such commercial information, with the exception of Appendix 2 which shall be replaced by a summary description of the security measures in those cases where the data subject is unable to obtain a copy from the data </w:t>
      </w:r>
      <w:proofErr w:type="gramStart"/>
      <w:r w:rsidRPr="00C17881">
        <w:rPr>
          <w:rFonts w:ascii="Calibri" w:eastAsia="Calibri" w:hAnsi="Calibri" w:cs="Arial"/>
          <w:sz w:val="18"/>
        </w:rPr>
        <w:t>exporter;</w:t>
      </w:r>
      <w:proofErr w:type="gramEnd"/>
      <w:r w:rsidRPr="00C17881">
        <w:rPr>
          <w:rFonts w:ascii="Calibri" w:eastAsia="Calibri" w:hAnsi="Calibri" w:cs="Arial"/>
          <w:sz w:val="18"/>
        </w:rPr>
        <w:t xml:space="preserve"> </w:t>
      </w:r>
    </w:p>
    <w:p w14:paraId="1AB6B166"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(h) that, in the event of </w:t>
      </w:r>
      <w:proofErr w:type="spellStart"/>
      <w:r w:rsidRPr="00C17881">
        <w:rPr>
          <w:rFonts w:ascii="Calibri" w:eastAsia="Calibri" w:hAnsi="Calibri" w:cs="Arial"/>
          <w:sz w:val="18"/>
        </w:rPr>
        <w:t>subprocessing</w:t>
      </w:r>
      <w:proofErr w:type="spellEnd"/>
      <w:r w:rsidRPr="00C17881">
        <w:rPr>
          <w:rFonts w:ascii="Calibri" w:eastAsia="Calibri" w:hAnsi="Calibri" w:cs="Arial"/>
          <w:sz w:val="18"/>
        </w:rPr>
        <w:t xml:space="preserve">, it has previously informed the data exporter and obtained its prior written </w:t>
      </w:r>
      <w:proofErr w:type="gramStart"/>
      <w:r w:rsidRPr="00C17881">
        <w:rPr>
          <w:rFonts w:ascii="Calibri" w:eastAsia="Calibri" w:hAnsi="Calibri" w:cs="Arial"/>
          <w:sz w:val="18"/>
        </w:rPr>
        <w:t>consent;</w:t>
      </w:r>
      <w:proofErr w:type="gramEnd"/>
      <w:r w:rsidRPr="00C17881">
        <w:rPr>
          <w:rFonts w:ascii="Calibri" w:eastAsia="Calibri" w:hAnsi="Calibri" w:cs="Arial"/>
          <w:sz w:val="18"/>
        </w:rPr>
        <w:t xml:space="preserve"> </w:t>
      </w:r>
    </w:p>
    <w:p w14:paraId="6DC04422"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w:t>
      </w:r>
      <w:proofErr w:type="spellStart"/>
      <w:r w:rsidRPr="00C17881">
        <w:rPr>
          <w:rFonts w:ascii="Calibri" w:eastAsia="Calibri" w:hAnsi="Calibri" w:cs="Arial"/>
          <w:sz w:val="18"/>
        </w:rPr>
        <w:t>i</w:t>
      </w:r>
      <w:proofErr w:type="spellEnd"/>
      <w:r w:rsidRPr="00C17881">
        <w:rPr>
          <w:rFonts w:ascii="Calibri" w:eastAsia="Calibri" w:hAnsi="Calibri" w:cs="Arial"/>
          <w:sz w:val="18"/>
        </w:rPr>
        <w:t xml:space="preserve">) that the processing services by the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will be carried out in accordance with Clause 11; and</w:t>
      </w:r>
    </w:p>
    <w:p w14:paraId="0402C165"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(j) to send promptly a copy of any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agreement it concludes under the Clauses to the data exporter.</w:t>
      </w:r>
    </w:p>
    <w:p w14:paraId="78C1E8AD" w14:textId="77777777" w:rsidR="00844593" w:rsidRPr="00C17881" w:rsidRDefault="00844593" w:rsidP="00BE78EF">
      <w:pPr>
        <w:jc w:val="center"/>
        <w:rPr>
          <w:rFonts w:ascii="Calibri" w:eastAsia="Calibri" w:hAnsi="Calibri" w:cs="Arial"/>
          <w:b/>
          <w:sz w:val="18"/>
        </w:rPr>
      </w:pPr>
      <w:bookmarkStart w:id="198" w:name="_Toc26972896"/>
      <w:r w:rsidRPr="00C17881">
        <w:rPr>
          <w:rFonts w:ascii="Calibri" w:eastAsia="Calibri" w:hAnsi="Calibri" w:cs="Arial"/>
          <w:b/>
          <w:sz w:val="18"/>
        </w:rPr>
        <w:t>Clause 6: Liability</w:t>
      </w:r>
      <w:bookmarkEnd w:id="198"/>
    </w:p>
    <w:p w14:paraId="42081C66"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1. The parties agree that any data subject who has suffered damage </w:t>
      </w:r>
      <w:proofErr w:type="gramStart"/>
      <w:r w:rsidRPr="00C17881">
        <w:rPr>
          <w:rFonts w:ascii="Calibri" w:eastAsia="Calibri" w:hAnsi="Calibri" w:cs="Arial"/>
          <w:sz w:val="18"/>
        </w:rPr>
        <w:t>as a result of</w:t>
      </w:r>
      <w:proofErr w:type="gramEnd"/>
      <w:r w:rsidRPr="00C17881">
        <w:rPr>
          <w:rFonts w:ascii="Calibri" w:eastAsia="Calibri" w:hAnsi="Calibri" w:cs="Arial"/>
          <w:sz w:val="18"/>
        </w:rPr>
        <w:t xml:space="preserve"> any breach of the obligations referred to in Clause 3 or in Clause 11 by any party or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is entitled to receive compensation from the data exporter for the damage suffered. </w:t>
      </w:r>
    </w:p>
    <w:p w14:paraId="4C365018"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2. If a data subject is not able to bring a claim for compensation in accordance with paragraph 1 against the data exporter, arising out of a breach by the data importer or his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of any of their obligations referred to in Clause 3 or in Clause 11, because the data exporter has factually disappeared or ceased to exist in law or has become insolvent, the data importer agrees that the data subject may issue a claim against the data importer as if it were the data exporter, unless any successor entity has assumed the entire legal obligations of the data exporter by contract of by operation of law, in which case the data subject can enforce its rights against such entity. </w:t>
      </w:r>
    </w:p>
    <w:p w14:paraId="5AAB76CB"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The data importer may not rely on a breach by a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of its obligations </w:t>
      </w:r>
      <w:proofErr w:type="gramStart"/>
      <w:r w:rsidRPr="00C17881">
        <w:rPr>
          <w:rFonts w:ascii="Calibri" w:eastAsia="Calibri" w:hAnsi="Calibri" w:cs="Arial"/>
          <w:sz w:val="18"/>
        </w:rPr>
        <w:t>in order to</w:t>
      </w:r>
      <w:proofErr w:type="gramEnd"/>
      <w:r w:rsidRPr="00C17881">
        <w:rPr>
          <w:rFonts w:ascii="Calibri" w:eastAsia="Calibri" w:hAnsi="Calibri" w:cs="Arial"/>
          <w:sz w:val="18"/>
        </w:rPr>
        <w:t xml:space="preserve"> avoid its own liabilities. </w:t>
      </w:r>
    </w:p>
    <w:p w14:paraId="7EF92DEC"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3. If a data subject is not able to bring a claim against the data exporter or the data importer referred to in paragraphs 1 and 2, arising out of a breach by the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of any of their obligations referred to in Clause 3 or in Clause 11 because both the data exporter and the data importer have factually disappeared or ceased to exist in law or have become insolvent, the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agrees that the data subject may issue a claim against the data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with regard to its own processing operations under the Clauses as if it were the data exporter or the data importer, unless any successor entity has assumed the entire legal obligations of the data exporter or data importer by contract or by operation of law, in which case the data subject can enforce its rights against such entity. The liability of the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shall be limited to its own processing operations under the Clauses. </w:t>
      </w:r>
    </w:p>
    <w:p w14:paraId="3863B151" w14:textId="77777777" w:rsidR="00844593" w:rsidRPr="00C17881" w:rsidRDefault="00844593" w:rsidP="00BE78EF">
      <w:pPr>
        <w:jc w:val="center"/>
        <w:rPr>
          <w:rFonts w:ascii="Calibri" w:eastAsia="Calibri" w:hAnsi="Calibri" w:cs="Arial"/>
          <w:b/>
          <w:sz w:val="18"/>
        </w:rPr>
      </w:pPr>
      <w:bookmarkStart w:id="199" w:name="_Toc26972897"/>
      <w:r w:rsidRPr="00C17881">
        <w:rPr>
          <w:rFonts w:ascii="Calibri" w:eastAsia="Calibri" w:hAnsi="Calibri" w:cs="Arial"/>
          <w:b/>
          <w:sz w:val="18"/>
        </w:rPr>
        <w:t>Clause 7: Mediation and jurisdiction</w:t>
      </w:r>
      <w:bookmarkEnd w:id="199"/>
    </w:p>
    <w:p w14:paraId="6396508F"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1. The data importer agrees that if the data subject invokes against </w:t>
      </w:r>
      <w:proofErr w:type="gramStart"/>
      <w:r w:rsidRPr="00C17881">
        <w:rPr>
          <w:rFonts w:ascii="Calibri" w:eastAsia="Calibri" w:hAnsi="Calibri" w:cs="Arial"/>
          <w:sz w:val="18"/>
        </w:rPr>
        <w:t>it</w:t>
      </w:r>
      <w:proofErr w:type="gramEnd"/>
      <w:r w:rsidRPr="00C17881">
        <w:rPr>
          <w:rFonts w:ascii="Calibri" w:eastAsia="Calibri" w:hAnsi="Calibri" w:cs="Arial"/>
          <w:sz w:val="18"/>
        </w:rPr>
        <w:t xml:space="preserve"> third-party beneficiary rights and/or claims compensation for damages under the Clauses, the data importer will accept the decision of the data subject: </w:t>
      </w:r>
    </w:p>
    <w:p w14:paraId="189D5984" w14:textId="77777777" w:rsidR="00844593" w:rsidRPr="00C17881" w:rsidRDefault="00844593" w:rsidP="00844593">
      <w:pPr>
        <w:tabs>
          <w:tab w:val="left" w:pos="158"/>
        </w:tabs>
        <w:spacing w:after="120" w:line="240" w:lineRule="auto"/>
        <w:ind w:left="360"/>
        <w:rPr>
          <w:rFonts w:ascii="Calibri" w:eastAsia="Calibri" w:hAnsi="Calibri" w:cs="Arial"/>
          <w:sz w:val="18"/>
        </w:rPr>
      </w:pPr>
      <w:r w:rsidRPr="00C17881">
        <w:rPr>
          <w:rFonts w:ascii="Calibri" w:eastAsia="Calibri" w:hAnsi="Calibri" w:cs="Arial"/>
          <w:sz w:val="18"/>
        </w:rPr>
        <w:t xml:space="preserve">(a) to refer the dispute to mediation, by an independent person or, where applicable, by the supervisory </w:t>
      </w:r>
      <w:proofErr w:type="gramStart"/>
      <w:r w:rsidRPr="00C17881">
        <w:rPr>
          <w:rFonts w:ascii="Calibri" w:eastAsia="Calibri" w:hAnsi="Calibri" w:cs="Arial"/>
          <w:sz w:val="18"/>
        </w:rPr>
        <w:t>authority;</w:t>
      </w:r>
      <w:proofErr w:type="gramEnd"/>
      <w:r w:rsidRPr="00C17881">
        <w:rPr>
          <w:rFonts w:ascii="Calibri" w:eastAsia="Calibri" w:hAnsi="Calibri" w:cs="Arial"/>
          <w:sz w:val="18"/>
        </w:rPr>
        <w:t xml:space="preserve"> </w:t>
      </w:r>
    </w:p>
    <w:p w14:paraId="677FCF14" w14:textId="77777777" w:rsidR="00844593" w:rsidRPr="00C17881" w:rsidRDefault="00844593" w:rsidP="00844593">
      <w:pPr>
        <w:tabs>
          <w:tab w:val="left" w:pos="158"/>
        </w:tabs>
        <w:spacing w:after="120" w:line="240" w:lineRule="auto"/>
        <w:ind w:left="360"/>
        <w:rPr>
          <w:rFonts w:ascii="Calibri" w:eastAsia="Calibri" w:hAnsi="Calibri" w:cs="Arial"/>
          <w:sz w:val="18"/>
        </w:rPr>
      </w:pPr>
      <w:r w:rsidRPr="00C17881">
        <w:rPr>
          <w:rFonts w:ascii="Calibri" w:eastAsia="Calibri" w:hAnsi="Calibri" w:cs="Arial"/>
          <w:sz w:val="18"/>
        </w:rPr>
        <w:t xml:space="preserve">(b) to refer the dispute to the courts in the Member State in which the data exporter is established. </w:t>
      </w:r>
    </w:p>
    <w:p w14:paraId="2D381FF6"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2. The parties agree that the choice made by the data subject will not prejudice its substantive or procedural rights to seek remedies in accordance with other provisions of national or international law. </w:t>
      </w:r>
    </w:p>
    <w:p w14:paraId="5D2EF735" w14:textId="77777777" w:rsidR="00844593" w:rsidRPr="00C17881" w:rsidRDefault="00844593" w:rsidP="00BE78EF">
      <w:pPr>
        <w:jc w:val="center"/>
        <w:rPr>
          <w:rFonts w:ascii="Calibri" w:eastAsia="Calibri" w:hAnsi="Calibri" w:cs="Arial"/>
          <w:b/>
          <w:sz w:val="18"/>
        </w:rPr>
      </w:pPr>
      <w:bookmarkStart w:id="200" w:name="_Toc26972898"/>
      <w:r w:rsidRPr="00C17881">
        <w:rPr>
          <w:rFonts w:ascii="Calibri" w:eastAsia="Calibri" w:hAnsi="Calibri" w:cs="Arial"/>
          <w:b/>
          <w:sz w:val="18"/>
        </w:rPr>
        <w:t>Clause 8: Cooperation with supervisory authorities</w:t>
      </w:r>
      <w:bookmarkEnd w:id="200"/>
    </w:p>
    <w:p w14:paraId="6DCE9A19"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1. The data exporter agrees to deposit a copy of this contract with the supervisory authority if it so requests or if such deposit is required under the applicable data protection law. </w:t>
      </w:r>
    </w:p>
    <w:p w14:paraId="29FA95DD"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2. The parties agree that the supervisory authority has the right to conduct an audit of the data importer, and of any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which has the same scope and is subject to the same conditions as would apply to an audit of the data exporter under the applicable data protection law. </w:t>
      </w:r>
    </w:p>
    <w:p w14:paraId="0D53FE9A"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lastRenderedPageBreak/>
        <w:t xml:space="preserve">3. The data importer shall promptly inform the data exporter about the existence of legislation applicable to it or any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preventing the conduct of an audit of the data importer, or any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pursuant to paragraph 2. In such a case the data exporter shall be entitled to take the measures foreseen in Clause 5 (b). </w:t>
      </w:r>
    </w:p>
    <w:p w14:paraId="6A5B2013" w14:textId="77777777" w:rsidR="00844593" w:rsidRPr="00C17881" w:rsidRDefault="00844593" w:rsidP="00BE78EF">
      <w:pPr>
        <w:jc w:val="center"/>
        <w:rPr>
          <w:rFonts w:ascii="Calibri" w:eastAsia="Calibri" w:hAnsi="Calibri" w:cs="Arial"/>
          <w:b/>
          <w:sz w:val="18"/>
        </w:rPr>
      </w:pPr>
      <w:bookmarkStart w:id="201" w:name="_Toc26972899"/>
      <w:r w:rsidRPr="00C17881">
        <w:rPr>
          <w:rFonts w:ascii="Calibri" w:eastAsia="Calibri" w:hAnsi="Calibri" w:cs="Arial"/>
          <w:b/>
          <w:sz w:val="18"/>
        </w:rPr>
        <w:t>Clause 9: Governing Law.</w:t>
      </w:r>
      <w:bookmarkEnd w:id="201"/>
    </w:p>
    <w:p w14:paraId="44EA79B4"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The Clauses shall be governed by the law of the Member State in which the data exporter is established. </w:t>
      </w:r>
    </w:p>
    <w:p w14:paraId="724BD171" w14:textId="77777777" w:rsidR="00844593" w:rsidRPr="00C17881" w:rsidRDefault="00844593" w:rsidP="00BE78EF">
      <w:pPr>
        <w:jc w:val="center"/>
        <w:rPr>
          <w:rFonts w:ascii="Calibri" w:eastAsia="Calibri" w:hAnsi="Calibri" w:cs="Arial"/>
          <w:b/>
          <w:sz w:val="18"/>
        </w:rPr>
      </w:pPr>
      <w:bookmarkStart w:id="202" w:name="_Toc26972900"/>
      <w:r w:rsidRPr="00C17881">
        <w:rPr>
          <w:rFonts w:ascii="Calibri" w:eastAsia="Calibri" w:hAnsi="Calibri" w:cs="Arial"/>
          <w:b/>
          <w:sz w:val="18"/>
        </w:rPr>
        <w:t>Clause 10: Variation of the contract</w:t>
      </w:r>
      <w:bookmarkEnd w:id="202"/>
    </w:p>
    <w:p w14:paraId="61AEE132"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The parties undertake not to vary or modify the Clauses. This does not preclude the parties from adding clauses on business related issues where required </w:t>
      </w:r>
      <w:proofErr w:type="gramStart"/>
      <w:r w:rsidRPr="00C17881">
        <w:rPr>
          <w:rFonts w:ascii="Calibri" w:eastAsia="Calibri" w:hAnsi="Calibri" w:cs="Arial"/>
          <w:sz w:val="18"/>
        </w:rPr>
        <w:t>as long as</w:t>
      </w:r>
      <w:proofErr w:type="gramEnd"/>
      <w:r w:rsidRPr="00C17881">
        <w:rPr>
          <w:rFonts w:ascii="Calibri" w:eastAsia="Calibri" w:hAnsi="Calibri" w:cs="Arial"/>
          <w:sz w:val="18"/>
        </w:rPr>
        <w:t xml:space="preserve"> they do not contradict the Clause. </w:t>
      </w:r>
    </w:p>
    <w:p w14:paraId="0D0232D4" w14:textId="77777777" w:rsidR="00844593" w:rsidRPr="00C17881" w:rsidRDefault="00844593" w:rsidP="00BE78EF">
      <w:pPr>
        <w:jc w:val="center"/>
        <w:rPr>
          <w:rFonts w:ascii="Calibri" w:eastAsia="Calibri" w:hAnsi="Calibri" w:cs="Arial"/>
          <w:b/>
          <w:sz w:val="18"/>
        </w:rPr>
      </w:pPr>
      <w:bookmarkStart w:id="203" w:name="_Toc26972901"/>
      <w:r w:rsidRPr="00C17881">
        <w:rPr>
          <w:rFonts w:ascii="Calibri" w:eastAsia="Calibri" w:hAnsi="Calibri" w:cs="Arial"/>
          <w:b/>
          <w:sz w:val="18"/>
        </w:rPr>
        <w:t xml:space="preserve">Clause 11: </w:t>
      </w:r>
      <w:proofErr w:type="spellStart"/>
      <w:r w:rsidRPr="00C17881">
        <w:rPr>
          <w:rFonts w:ascii="Calibri" w:eastAsia="Calibri" w:hAnsi="Calibri" w:cs="Arial"/>
          <w:b/>
          <w:sz w:val="18"/>
        </w:rPr>
        <w:t>Subprocessing</w:t>
      </w:r>
      <w:bookmarkEnd w:id="203"/>
      <w:proofErr w:type="spellEnd"/>
    </w:p>
    <w:p w14:paraId="2864A591"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1. The data importer shall not subcontract any of its processing operations performed on behalf of the data exporter under the Clauses without the prior written consent of the data exporter. Where the data importer subcontracts its obligations under the Clauses, with the consent of the data exporter, it shall do so only by way of a written agreement with the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which imposes the same obligations on the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as are imposed on the data importer under the Clauses. Where the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fails to fulfil its data protection obligations under such written agreement the data importer shall remain fully liable to the data exporter for the performance of the </w:t>
      </w:r>
      <w:proofErr w:type="spellStart"/>
      <w:r w:rsidRPr="00C17881">
        <w:rPr>
          <w:rFonts w:ascii="Calibri" w:eastAsia="Calibri" w:hAnsi="Calibri" w:cs="Arial"/>
          <w:sz w:val="18"/>
        </w:rPr>
        <w:t>subprocessor's</w:t>
      </w:r>
      <w:proofErr w:type="spellEnd"/>
      <w:r w:rsidRPr="00C17881">
        <w:rPr>
          <w:rFonts w:ascii="Calibri" w:eastAsia="Calibri" w:hAnsi="Calibri" w:cs="Arial"/>
          <w:sz w:val="18"/>
        </w:rPr>
        <w:t xml:space="preserve"> obligations under such agreement. </w:t>
      </w:r>
    </w:p>
    <w:p w14:paraId="38306825"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2. The prior written contract between the data importer and the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shall also provide for a third-party beneficiary clause as laid down in Clause 3 for cases where the data subject is not able to bring the claim for compensation referred to in paragraph 1 of Clause 6 against the data exporter or the data importer because they have factually disappeared or have ceased to exist in law or have become insolvent and no successor entity has assumed the entire legal obligations of the data exporter or data importer by contract or by operation of law. Such third-party liability of the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shall be limited to its own processing operations under the Clauses. </w:t>
      </w:r>
    </w:p>
    <w:p w14:paraId="34181D52"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3. The provisions relating to data protection aspects for </w:t>
      </w:r>
      <w:proofErr w:type="spellStart"/>
      <w:r w:rsidRPr="00C17881">
        <w:rPr>
          <w:rFonts w:ascii="Calibri" w:eastAsia="Calibri" w:hAnsi="Calibri" w:cs="Arial"/>
          <w:sz w:val="18"/>
        </w:rPr>
        <w:t>subprocessing</w:t>
      </w:r>
      <w:proofErr w:type="spellEnd"/>
      <w:r w:rsidRPr="00C17881">
        <w:rPr>
          <w:rFonts w:ascii="Calibri" w:eastAsia="Calibri" w:hAnsi="Calibri" w:cs="Arial"/>
          <w:sz w:val="18"/>
        </w:rPr>
        <w:t xml:space="preserve"> of the contract referred to in paragraph 1 shall be governed by the law of the Member State in which the data exporter is established. </w:t>
      </w:r>
    </w:p>
    <w:p w14:paraId="1C29B061"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4. The data exporter shall keep a list of </w:t>
      </w:r>
      <w:proofErr w:type="spellStart"/>
      <w:r w:rsidRPr="00C17881">
        <w:rPr>
          <w:rFonts w:ascii="Calibri" w:eastAsia="Calibri" w:hAnsi="Calibri" w:cs="Arial"/>
          <w:sz w:val="18"/>
        </w:rPr>
        <w:t>subprocessing</w:t>
      </w:r>
      <w:proofErr w:type="spellEnd"/>
      <w:r w:rsidRPr="00C17881">
        <w:rPr>
          <w:rFonts w:ascii="Calibri" w:eastAsia="Calibri" w:hAnsi="Calibri" w:cs="Arial"/>
          <w:sz w:val="18"/>
        </w:rPr>
        <w:t xml:space="preserve"> agreements concluded under the Clauses and notified by the data importer pursuant to Clause 5 (j), which shall be updated at least once a year. The list shall be available to the data exporter's data protection supervisory authority. </w:t>
      </w:r>
    </w:p>
    <w:p w14:paraId="066027B3" w14:textId="77777777" w:rsidR="00844593" w:rsidRPr="00C17881" w:rsidRDefault="00844593" w:rsidP="00BE78EF">
      <w:pPr>
        <w:jc w:val="center"/>
        <w:rPr>
          <w:rFonts w:ascii="Calibri" w:eastAsia="Calibri" w:hAnsi="Calibri" w:cs="Arial"/>
          <w:b/>
          <w:sz w:val="18"/>
        </w:rPr>
      </w:pPr>
      <w:bookmarkStart w:id="204" w:name="_Toc26972902"/>
      <w:r w:rsidRPr="00C17881">
        <w:rPr>
          <w:rFonts w:ascii="Calibri" w:eastAsia="Calibri" w:hAnsi="Calibri" w:cs="Arial"/>
          <w:b/>
          <w:sz w:val="18"/>
        </w:rPr>
        <w:t>Clause 12: Obligation after the termination of personal data processing services</w:t>
      </w:r>
      <w:bookmarkEnd w:id="204"/>
    </w:p>
    <w:p w14:paraId="31DFA2D1"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1. The parties agree that on the termination of the provision of data processing services, the data importer and the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shall, at the choice of the data exporter, return all the personal data transferred and the copies thereof to the data exporter or shall destroy all the personal data and certify to the data exporter that it has done so, unless legislation imposed upon the data importer prevents it from returning or destroying all or part of the personal data transferred. In that case, the data importer warrants that it will guarantee the confidentiality of the personal data transferred and will not actively process the personal data transferred anymore. </w:t>
      </w:r>
    </w:p>
    <w:p w14:paraId="6B760CE1"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2. The data importer and the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warrant that upon request of the data exporter and/or of the supervisory authority, it will submit its data processing facilities for an audit of the measures referred to in paragraph 1.</w:t>
      </w:r>
    </w:p>
    <w:p w14:paraId="2AD91597" w14:textId="77777777" w:rsidR="00844593" w:rsidRPr="00C17881" w:rsidRDefault="00844593" w:rsidP="00BE78EF">
      <w:pPr>
        <w:jc w:val="center"/>
        <w:rPr>
          <w:rFonts w:ascii="Calibri" w:eastAsia="Calibri" w:hAnsi="Calibri" w:cs="Arial"/>
          <w:b/>
          <w:sz w:val="18"/>
        </w:rPr>
      </w:pPr>
      <w:bookmarkStart w:id="205" w:name="Appendix1toAttachment3"/>
      <w:bookmarkStart w:id="206" w:name="_Toc26972903"/>
      <w:bookmarkStart w:id="207" w:name="Appendix1toAttachment2"/>
      <w:r w:rsidRPr="00C17881">
        <w:rPr>
          <w:rFonts w:ascii="Calibri" w:eastAsia="Calibri" w:hAnsi="Calibri" w:cs="Arial"/>
          <w:b/>
          <w:sz w:val="18"/>
        </w:rPr>
        <w:t>Appendix 1 to the Standard Contractual Clauses</w:t>
      </w:r>
      <w:bookmarkEnd w:id="205"/>
      <w:bookmarkEnd w:id="206"/>
    </w:p>
    <w:bookmarkEnd w:id="207"/>
    <w:p w14:paraId="651E1373" w14:textId="5BEB8016"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b/>
          <w:bCs/>
          <w:sz w:val="18"/>
        </w:rPr>
        <w:t>Data exporter</w:t>
      </w:r>
      <w:r w:rsidRPr="00C17881">
        <w:rPr>
          <w:rFonts w:ascii="Calibri" w:eastAsia="Calibri" w:hAnsi="Calibri" w:cs="Arial"/>
          <w:sz w:val="18"/>
        </w:rPr>
        <w:t xml:space="preserve">: Customer is the data exporter. The data exporter is a user of Online Services as defined in the DPA and OST. </w:t>
      </w:r>
    </w:p>
    <w:p w14:paraId="4DDD1B90" w14:textId="5EAD9106"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b/>
          <w:sz w:val="18"/>
        </w:rPr>
        <w:t>Data importer:</w:t>
      </w:r>
      <w:r w:rsidRPr="00C17881">
        <w:rPr>
          <w:rFonts w:ascii="Calibri" w:eastAsia="Calibri" w:hAnsi="Calibri" w:cs="Arial"/>
          <w:sz w:val="18"/>
        </w:rPr>
        <w:t xml:space="preserve"> </w:t>
      </w:r>
      <w:r w:rsidR="008B2FC2" w:rsidRPr="00C17881">
        <w:rPr>
          <w:rFonts w:ascii="Calibri" w:eastAsia="Calibri" w:hAnsi="Calibri" w:cs="Arial"/>
          <w:sz w:val="18"/>
        </w:rPr>
        <w:t xml:space="preserve">The data importer is 21Vianet, an operator of Microsoft Azure, Microsoft Dynamics 365, Office 365, and Microsoft Power BI services in China. </w:t>
      </w:r>
    </w:p>
    <w:p w14:paraId="07F226EC" w14:textId="3862EC9A" w:rsidR="00422280"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b/>
          <w:sz w:val="18"/>
        </w:rPr>
        <w:t>Data subjects</w:t>
      </w:r>
      <w:r w:rsidRPr="00C17881">
        <w:rPr>
          <w:rFonts w:ascii="Calibri" w:eastAsia="Calibri" w:hAnsi="Calibri" w:cs="Arial"/>
          <w:sz w:val="18"/>
        </w:rPr>
        <w:t>: Data subjects include the data exporter’s representatives and end-users including employees, contractors, collaborators, and customers of the data exporter.</w:t>
      </w:r>
      <w:r w:rsidR="000F4651">
        <w:rPr>
          <w:rFonts w:ascii="Calibri" w:eastAsia="Calibri" w:hAnsi="Calibri" w:cs="Arial"/>
          <w:sz w:val="18"/>
        </w:rPr>
        <w:t xml:space="preserve"> </w:t>
      </w:r>
    </w:p>
    <w:p w14:paraId="4458508C" w14:textId="38469C97" w:rsidR="00844593" w:rsidRPr="00C17881" w:rsidRDefault="00844593" w:rsidP="00844593">
      <w:pPr>
        <w:tabs>
          <w:tab w:val="left" w:pos="158"/>
        </w:tabs>
        <w:spacing w:after="120" w:line="240" w:lineRule="auto"/>
        <w:rPr>
          <w:rFonts w:ascii="Calibri" w:hAnsi="Calibri"/>
          <w:color w:val="212121"/>
          <w:sz w:val="18"/>
        </w:rPr>
      </w:pPr>
      <w:r w:rsidRPr="00C17881">
        <w:rPr>
          <w:rFonts w:ascii="Calibri" w:eastAsia="Calibri" w:hAnsi="Calibri" w:cs="Arial"/>
          <w:b/>
          <w:sz w:val="18"/>
        </w:rPr>
        <w:t>Categories of data</w:t>
      </w:r>
      <w:r w:rsidRPr="00C17881">
        <w:rPr>
          <w:rFonts w:ascii="Calibri" w:eastAsia="Calibri" w:hAnsi="Calibri" w:cs="Arial"/>
          <w:sz w:val="18"/>
        </w:rPr>
        <w:t xml:space="preserve">: The personal data transferred that is included in e-mail, </w:t>
      </w:r>
      <w:proofErr w:type="gramStart"/>
      <w:r w:rsidRPr="00C17881">
        <w:rPr>
          <w:rFonts w:ascii="Calibri" w:eastAsia="Calibri" w:hAnsi="Calibri" w:cs="Arial"/>
          <w:sz w:val="18"/>
        </w:rPr>
        <w:t>documents</w:t>
      </w:r>
      <w:proofErr w:type="gramEnd"/>
      <w:r w:rsidRPr="00C17881">
        <w:rPr>
          <w:rFonts w:ascii="Calibri" w:eastAsia="Calibri" w:hAnsi="Calibri" w:cs="Arial"/>
          <w:sz w:val="18"/>
        </w:rPr>
        <w:t xml:space="preserve"> and other data in an electronic form in the context of the Online Services. </w:t>
      </w:r>
      <w:r w:rsidRPr="00C17881">
        <w:rPr>
          <w:rFonts w:ascii="Calibri" w:eastAsia="Times New Roman" w:hAnsi="Calibri" w:cs="Calibri"/>
          <w:color w:val="212121"/>
          <w:sz w:val="18"/>
          <w:szCs w:val="18"/>
        </w:rPr>
        <w:t xml:space="preserve"> </w:t>
      </w:r>
      <w:r w:rsidR="002D510F" w:rsidRPr="00C17881">
        <w:rPr>
          <w:rFonts w:ascii="Calibri" w:eastAsia="Times New Roman" w:hAnsi="Calibri" w:cs="Calibri"/>
          <w:color w:val="212121"/>
          <w:sz w:val="18"/>
          <w:szCs w:val="18"/>
        </w:rPr>
        <w:t>21Vianet</w:t>
      </w:r>
      <w:r w:rsidRPr="00C17881">
        <w:rPr>
          <w:rFonts w:ascii="Calibri" w:hAnsi="Calibri"/>
          <w:color w:val="212121"/>
          <w:sz w:val="18"/>
        </w:rPr>
        <w:t xml:space="preserve"> acknowledges that, depending on Customer’s use of the Online Service, Customer may elect to include personal data from any of the categories in </w:t>
      </w:r>
      <w:r w:rsidR="000F4651">
        <w:rPr>
          <w:rFonts w:ascii="Calibri" w:hAnsi="Calibri"/>
          <w:color w:val="212121"/>
          <w:sz w:val="18"/>
        </w:rPr>
        <w:t xml:space="preserve">Appendix B to </w:t>
      </w:r>
      <w:r w:rsidRPr="00C17881">
        <w:rPr>
          <w:rFonts w:ascii="Calibri" w:hAnsi="Calibri"/>
          <w:color w:val="212121"/>
          <w:sz w:val="18"/>
        </w:rPr>
        <w:t xml:space="preserve">the </w:t>
      </w:r>
      <w:r w:rsidR="000F4651">
        <w:rPr>
          <w:rFonts w:ascii="Calibri" w:hAnsi="Calibri"/>
          <w:color w:val="212121"/>
          <w:sz w:val="18"/>
        </w:rPr>
        <w:t>DPA.</w:t>
      </w:r>
    </w:p>
    <w:p w14:paraId="497A2A84" w14:textId="6F2E9084"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b/>
          <w:sz w:val="18"/>
        </w:rPr>
        <w:t>Processing operations</w:t>
      </w:r>
      <w:r w:rsidRPr="00C17881">
        <w:rPr>
          <w:rFonts w:ascii="Calibri" w:eastAsia="Calibri" w:hAnsi="Calibri" w:cs="Arial"/>
          <w:sz w:val="18"/>
        </w:rPr>
        <w:t xml:space="preserve">: The personal data transferred will be subject to the following basic processing activities: </w:t>
      </w:r>
    </w:p>
    <w:p w14:paraId="6EBDEC1B" w14:textId="23A6A102" w:rsidR="00844593" w:rsidRPr="00C17881" w:rsidRDefault="00844593" w:rsidP="00844593">
      <w:pPr>
        <w:tabs>
          <w:tab w:val="left" w:pos="158"/>
        </w:tabs>
        <w:spacing w:after="120" w:line="240" w:lineRule="auto"/>
        <w:ind w:left="547"/>
        <w:rPr>
          <w:rFonts w:ascii="Calibri" w:eastAsia="Calibri" w:hAnsi="Calibri" w:cs="Arial"/>
          <w:sz w:val="18"/>
        </w:rPr>
      </w:pPr>
      <w:r w:rsidRPr="00620BA6">
        <w:rPr>
          <w:rFonts w:ascii="Calibri" w:eastAsia="Calibri" w:hAnsi="Calibri" w:cs="Arial"/>
          <w:b/>
          <w:sz w:val="18"/>
        </w:rPr>
        <w:t>a. Duration and Object of Data Processing</w:t>
      </w:r>
      <w:r w:rsidRPr="00C65B58">
        <w:rPr>
          <w:rFonts w:ascii="Calibri" w:eastAsia="Calibri" w:hAnsi="Calibri" w:cs="Arial"/>
          <w:sz w:val="18"/>
        </w:rPr>
        <w:t xml:space="preserve">. The duration of data processing shall be for the term designated under the applicable </w:t>
      </w:r>
      <w:r w:rsidR="00EA426C" w:rsidRPr="00C65B58">
        <w:rPr>
          <w:rFonts w:ascii="Calibri" w:eastAsia="Calibri" w:hAnsi="Calibri" w:cs="Arial"/>
          <w:sz w:val="18"/>
        </w:rPr>
        <w:t xml:space="preserve">21Vianet Customer </w:t>
      </w:r>
      <w:r w:rsidR="00EA426C" w:rsidRPr="00C17881">
        <w:rPr>
          <w:rFonts w:ascii="Calibri" w:eastAsia="Calibri" w:hAnsi="Calibri" w:cs="Arial"/>
          <w:sz w:val="18"/>
        </w:rPr>
        <w:t>A</w:t>
      </w:r>
      <w:r w:rsidRPr="00C17881">
        <w:rPr>
          <w:rFonts w:ascii="Calibri" w:eastAsia="Calibri" w:hAnsi="Calibri" w:cs="Arial"/>
          <w:sz w:val="18"/>
        </w:rPr>
        <w:t xml:space="preserve">greement between data exporter and the </w:t>
      </w:r>
      <w:r w:rsidR="002D510F" w:rsidRPr="00C17881">
        <w:rPr>
          <w:rFonts w:ascii="Calibri" w:eastAsia="Calibri" w:hAnsi="Calibri" w:cs="Arial"/>
          <w:sz w:val="18"/>
        </w:rPr>
        <w:t>21</w:t>
      </w:r>
      <w:r w:rsidR="002D510F" w:rsidRPr="00C17881">
        <w:rPr>
          <w:rFonts w:ascii="Calibri" w:eastAsia="Calibri" w:hAnsi="Calibri" w:cs="Arial"/>
          <w:sz w:val="18"/>
          <w:lang w:eastAsia="zh-CN"/>
        </w:rPr>
        <w:t xml:space="preserve">Vianet </w:t>
      </w:r>
      <w:r w:rsidRPr="00C17881">
        <w:rPr>
          <w:rFonts w:ascii="Calibri" w:eastAsia="Calibri" w:hAnsi="Calibri" w:cs="Arial"/>
          <w:sz w:val="18"/>
        </w:rPr>
        <w:t>entity to which these Standard Contractual Clauses are annexed (“</w:t>
      </w:r>
      <w:r w:rsidR="002D510F" w:rsidRPr="00C17881">
        <w:rPr>
          <w:rFonts w:ascii="Calibri" w:eastAsia="Calibri" w:hAnsi="Calibri" w:cs="Arial"/>
          <w:sz w:val="18"/>
        </w:rPr>
        <w:t>21Vianet</w:t>
      </w:r>
      <w:r w:rsidRPr="00C17881">
        <w:rPr>
          <w:rFonts w:ascii="Calibri" w:eastAsia="Calibri" w:hAnsi="Calibri" w:cs="Arial"/>
          <w:sz w:val="18"/>
        </w:rPr>
        <w:t xml:space="preserve">”). The objective of the data processing is the performance of Online Services. </w:t>
      </w:r>
    </w:p>
    <w:p w14:paraId="0717C611" w14:textId="7FE65565" w:rsidR="00844593" w:rsidRPr="00C17881" w:rsidRDefault="00844593" w:rsidP="00844593">
      <w:pPr>
        <w:tabs>
          <w:tab w:val="left" w:pos="158"/>
        </w:tabs>
        <w:spacing w:after="120" w:line="240" w:lineRule="auto"/>
        <w:ind w:left="547"/>
        <w:rPr>
          <w:rFonts w:ascii="Calibri" w:eastAsia="Calibri" w:hAnsi="Calibri" w:cs="Arial"/>
          <w:sz w:val="18"/>
        </w:rPr>
      </w:pPr>
      <w:r w:rsidRPr="00C17881">
        <w:rPr>
          <w:rFonts w:ascii="Calibri" w:eastAsia="Calibri" w:hAnsi="Calibri" w:cs="Arial"/>
          <w:b/>
          <w:bCs/>
          <w:sz w:val="18"/>
        </w:rPr>
        <w:lastRenderedPageBreak/>
        <w:t>b. Scope and Purpose of Data Processing</w:t>
      </w:r>
      <w:r w:rsidRPr="00C17881">
        <w:rPr>
          <w:rFonts w:ascii="Calibri" w:eastAsia="Calibri" w:hAnsi="Calibri" w:cs="Arial"/>
          <w:sz w:val="18"/>
        </w:rPr>
        <w:t xml:space="preserve">. The scope and purpose of processing personal data is described in the “Processing of Personal Data; GDPR” section of the DPA. The processing may take place in any jurisdiction where data importer or its sub-processors operate such facilities in accordance with the “Security Practices and Policies” section of the DPA. </w:t>
      </w:r>
    </w:p>
    <w:p w14:paraId="36163033" w14:textId="4266F309" w:rsidR="00844593" w:rsidRPr="00C17881" w:rsidRDefault="00844593" w:rsidP="00844593">
      <w:pPr>
        <w:tabs>
          <w:tab w:val="left" w:pos="158"/>
        </w:tabs>
        <w:spacing w:after="120" w:line="240" w:lineRule="auto"/>
        <w:ind w:left="547"/>
        <w:rPr>
          <w:rFonts w:ascii="Calibri" w:eastAsia="Calibri" w:hAnsi="Calibri" w:cs="Arial"/>
          <w:sz w:val="18"/>
        </w:rPr>
      </w:pPr>
      <w:r w:rsidRPr="00C17881">
        <w:rPr>
          <w:rFonts w:ascii="Calibri" w:eastAsia="Calibri" w:hAnsi="Calibri" w:cs="Arial"/>
          <w:b/>
          <w:sz w:val="18"/>
        </w:rPr>
        <w:t>c. Customer Data and Personal Data Access</w:t>
      </w:r>
      <w:r w:rsidRPr="00C17881">
        <w:rPr>
          <w:rFonts w:ascii="Calibri" w:eastAsia="Calibri" w:hAnsi="Calibri" w:cs="Arial"/>
          <w:sz w:val="18"/>
        </w:rPr>
        <w:t xml:space="preserve">. For the term designated under the applicable </w:t>
      </w:r>
      <w:r w:rsidR="00A8636C" w:rsidRPr="00C17881">
        <w:rPr>
          <w:rFonts w:ascii="Calibri" w:eastAsia="Calibri" w:hAnsi="Calibri" w:cs="Arial"/>
          <w:sz w:val="18"/>
        </w:rPr>
        <w:t>21Vianet Customer Agreement</w:t>
      </w:r>
      <w:r w:rsidRPr="00C17881">
        <w:rPr>
          <w:rFonts w:ascii="Calibri" w:eastAsia="Calibri" w:hAnsi="Calibri" w:cs="Arial"/>
          <w:sz w:val="18"/>
        </w:rPr>
        <w:t xml:space="preserve"> data importer will at its election and as necessary under applicable law implementing Article 12(b) of the EU Data Protection Directive, either: (1) provide data exporter with the ability to correct, delete, or block Customer Data and personal data, or (2) make such corrections, deletions, or blockages on its behalf. </w:t>
      </w:r>
    </w:p>
    <w:p w14:paraId="0C43ECF2" w14:textId="7B945B03" w:rsidR="00844593" w:rsidRPr="00C17881" w:rsidRDefault="00844593" w:rsidP="00844593">
      <w:pPr>
        <w:tabs>
          <w:tab w:val="left" w:pos="158"/>
        </w:tabs>
        <w:spacing w:after="120" w:line="240" w:lineRule="auto"/>
        <w:ind w:left="547"/>
        <w:rPr>
          <w:rFonts w:ascii="Calibri" w:eastAsia="Calibri" w:hAnsi="Calibri" w:cs="Arial"/>
          <w:sz w:val="18"/>
        </w:rPr>
      </w:pPr>
      <w:r w:rsidRPr="00C17881">
        <w:rPr>
          <w:rFonts w:ascii="Calibri" w:eastAsia="Calibri" w:hAnsi="Calibri" w:cs="Arial"/>
          <w:b/>
          <w:sz w:val="18"/>
        </w:rPr>
        <w:t>d. Data Exporter’s Instructions</w:t>
      </w:r>
      <w:r w:rsidRPr="00C17881">
        <w:rPr>
          <w:rFonts w:ascii="Calibri" w:eastAsia="Calibri" w:hAnsi="Calibri" w:cs="Arial"/>
          <w:sz w:val="18"/>
        </w:rPr>
        <w:t xml:space="preserve">. For Online </w:t>
      </w:r>
      <w:proofErr w:type="gramStart"/>
      <w:r w:rsidRPr="00C17881">
        <w:rPr>
          <w:rFonts w:ascii="Calibri" w:eastAsia="Calibri" w:hAnsi="Calibri" w:cs="Arial"/>
          <w:sz w:val="18"/>
        </w:rPr>
        <w:t>Services ,</w:t>
      </w:r>
      <w:proofErr w:type="gramEnd"/>
      <w:r w:rsidRPr="00C17881">
        <w:rPr>
          <w:rFonts w:ascii="Calibri" w:eastAsia="Calibri" w:hAnsi="Calibri" w:cs="Arial"/>
          <w:sz w:val="18"/>
        </w:rPr>
        <w:t xml:space="preserve"> data importer will only act upon data exporter’s instructions as conveyed by </w:t>
      </w:r>
      <w:r w:rsidR="00150A75" w:rsidRPr="00C17881">
        <w:rPr>
          <w:rFonts w:ascii="Calibri" w:eastAsia="Calibri" w:hAnsi="Calibri" w:cs="Arial"/>
          <w:sz w:val="18"/>
        </w:rPr>
        <w:t>21Vianet</w:t>
      </w:r>
      <w:r w:rsidRPr="00C17881">
        <w:rPr>
          <w:rFonts w:ascii="Calibri" w:eastAsia="Calibri" w:hAnsi="Calibri" w:cs="Arial"/>
          <w:sz w:val="18"/>
        </w:rPr>
        <w:t xml:space="preserve">. </w:t>
      </w:r>
    </w:p>
    <w:p w14:paraId="24E5C048" w14:textId="05748D3D" w:rsidR="00844593" w:rsidRPr="00C17881" w:rsidRDefault="00844593" w:rsidP="00844593">
      <w:pPr>
        <w:tabs>
          <w:tab w:val="left" w:pos="158"/>
        </w:tabs>
        <w:spacing w:after="120" w:line="240" w:lineRule="auto"/>
        <w:ind w:left="547"/>
        <w:rPr>
          <w:rFonts w:ascii="Calibri" w:eastAsia="Calibri" w:hAnsi="Calibri" w:cs="Arial"/>
          <w:sz w:val="18"/>
        </w:rPr>
      </w:pPr>
      <w:r w:rsidRPr="00C17881">
        <w:rPr>
          <w:rFonts w:ascii="Calibri" w:eastAsia="Calibri" w:hAnsi="Calibri" w:cs="Arial"/>
          <w:b/>
          <w:sz w:val="18"/>
        </w:rPr>
        <w:t>e. Customer Data and Personal Data Deletion or Return</w:t>
      </w:r>
      <w:r w:rsidRPr="00C17881">
        <w:rPr>
          <w:rFonts w:ascii="Calibri" w:eastAsia="Calibri" w:hAnsi="Calibri" w:cs="Arial"/>
          <w:sz w:val="18"/>
        </w:rPr>
        <w:t xml:space="preserve">. Upon expiration or termination of data exporter’s use of Online Services, it may extract Customer Data and personal data and data importer will delete Customer Data and personal data, each in accordance with the DPA Terms applicable to the agreement. </w:t>
      </w:r>
    </w:p>
    <w:p w14:paraId="1D0E3EC2"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b/>
          <w:sz w:val="18"/>
        </w:rPr>
        <w:t>Subcontractors</w:t>
      </w:r>
      <w:r w:rsidRPr="00C17881">
        <w:rPr>
          <w:rFonts w:ascii="Calibri" w:eastAsia="Calibri" w:hAnsi="Calibri" w:cs="Arial"/>
          <w:sz w:val="18"/>
        </w:rPr>
        <w:t>: In accordance with the DPA, the data importer may hire other companies to provide limited services on data importer’s behalf, such as providing customer support. Any such subcontractors will be permitted to obtain Customer Data and personal data only to deliver the services the data importer has retained them to provide, and they are prohibited from using Customer Data and personal data for any other purpose.</w:t>
      </w:r>
    </w:p>
    <w:p w14:paraId="468A5F95" w14:textId="77777777" w:rsidR="00844593" w:rsidRPr="00C17881" w:rsidRDefault="00844593" w:rsidP="00BE78EF">
      <w:pPr>
        <w:jc w:val="center"/>
        <w:rPr>
          <w:rFonts w:ascii="Calibri" w:eastAsia="Calibri" w:hAnsi="Calibri" w:cs="Arial"/>
          <w:b/>
          <w:sz w:val="18"/>
        </w:rPr>
      </w:pPr>
      <w:bookmarkStart w:id="208" w:name="_Toc26972904"/>
      <w:r w:rsidRPr="00C17881">
        <w:rPr>
          <w:rFonts w:ascii="Calibri" w:eastAsia="Calibri" w:hAnsi="Calibri" w:cs="Arial"/>
          <w:b/>
          <w:sz w:val="18"/>
        </w:rPr>
        <w:t>Appendix 2 to the Standard Contractual Clauses</w:t>
      </w:r>
      <w:bookmarkEnd w:id="208"/>
    </w:p>
    <w:p w14:paraId="4581BF6E"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Description of the technical and organizational security measures implemented by the data importer in accordance with Clauses 4(d) and 5(c):</w:t>
      </w:r>
    </w:p>
    <w:p w14:paraId="1D99B2CF"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1. </w:t>
      </w:r>
      <w:r w:rsidRPr="00C17881">
        <w:rPr>
          <w:rFonts w:ascii="Calibri" w:eastAsia="Calibri" w:hAnsi="Calibri" w:cs="Arial"/>
          <w:b/>
          <w:sz w:val="18"/>
        </w:rPr>
        <w:t>Personnel</w:t>
      </w:r>
      <w:r w:rsidRPr="00C17881">
        <w:rPr>
          <w:rFonts w:ascii="Calibri" w:eastAsia="Calibri" w:hAnsi="Calibri" w:cs="Arial"/>
          <w:sz w:val="18"/>
        </w:rPr>
        <w:t xml:space="preserve">. Data importer’s personnel will not process Customer Data or personal data without authorization. Personnel are obligated to maintain the confidentiality of any such Customer Data and personal data and this obligation continues even after their engagement ends. </w:t>
      </w:r>
    </w:p>
    <w:p w14:paraId="2C6D6C7E" w14:textId="77777777"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2. </w:t>
      </w:r>
      <w:r w:rsidRPr="00C17881">
        <w:rPr>
          <w:rFonts w:ascii="Calibri" w:eastAsia="Calibri" w:hAnsi="Calibri" w:cs="Arial"/>
          <w:b/>
          <w:sz w:val="18"/>
        </w:rPr>
        <w:t>Data Privacy Contact.</w:t>
      </w:r>
      <w:r w:rsidRPr="00C17881">
        <w:rPr>
          <w:rFonts w:ascii="Calibri" w:eastAsia="Calibri" w:hAnsi="Calibri" w:cs="Arial"/>
          <w:sz w:val="18"/>
        </w:rPr>
        <w:t xml:space="preserve"> The data privacy officer of the data importer can be reached at the following address: </w:t>
      </w:r>
    </w:p>
    <w:p w14:paraId="7D588659" w14:textId="0680E586" w:rsidR="00274EA7" w:rsidRPr="00C17881" w:rsidRDefault="00274EA7" w:rsidP="00274EA7">
      <w:pPr>
        <w:tabs>
          <w:tab w:val="left" w:pos="158"/>
        </w:tabs>
        <w:spacing w:after="0" w:line="240" w:lineRule="auto"/>
        <w:ind w:left="360" w:firstLineChars="200" w:firstLine="360"/>
        <w:rPr>
          <w:rFonts w:ascii="Calibri" w:eastAsia="Calibri" w:hAnsi="Calibri" w:cs="Arial"/>
          <w:sz w:val="18"/>
        </w:rPr>
      </w:pPr>
      <w:r w:rsidRPr="00C17881">
        <w:rPr>
          <w:rFonts w:ascii="Calibri" w:eastAsia="Calibri" w:hAnsi="Calibri" w:cs="Arial"/>
          <w:sz w:val="18"/>
        </w:rPr>
        <w:t xml:space="preserve">Shanghai Blue Cloud Network Technology Co., Ltd. (“21Vianet”) </w:t>
      </w:r>
    </w:p>
    <w:p w14:paraId="4826F40D" w14:textId="77777777" w:rsidR="00274EA7" w:rsidRPr="00C17881" w:rsidRDefault="00274EA7" w:rsidP="00274EA7">
      <w:pPr>
        <w:tabs>
          <w:tab w:val="left" w:pos="158"/>
        </w:tabs>
        <w:spacing w:after="0" w:line="240" w:lineRule="auto"/>
        <w:ind w:left="360"/>
        <w:rPr>
          <w:rFonts w:ascii="Calibri" w:eastAsia="Calibri" w:hAnsi="Calibri" w:cs="Arial"/>
          <w:sz w:val="18"/>
        </w:rPr>
      </w:pPr>
      <w:r w:rsidRPr="00C17881">
        <w:rPr>
          <w:rFonts w:ascii="Calibri" w:eastAsia="Calibri" w:hAnsi="Calibri" w:cs="Arial"/>
          <w:sz w:val="18"/>
        </w:rPr>
        <w:t xml:space="preserve">        12-13F, Building 6, No.6 </w:t>
      </w:r>
      <w:proofErr w:type="spellStart"/>
      <w:r w:rsidRPr="00C17881">
        <w:rPr>
          <w:rFonts w:ascii="Calibri" w:eastAsia="Calibri" w:hAnsi="Calibri" w:cs="Arial"/>
          <w:sz w:val="18"/>
        </w:rPr>
        <w:t>Jiuxianqiao</w:t>
      </w:r>
      <w:proofErr w:type="spellEnd"/>
      <w:r w:rsidRPr="00C17881">
        <w:rPr>
          <w:rFonts w:ascii="Calibri" w:eastAsia="Calibri" w:hAnsi="Calibri" w:cs="Arial"/>
          <w:sz w:val="18"/>
        </w:rPr>
        <w:t xml:space="preserve"> Road, Beijing Electronics Zone, Chaoyang District</w:t>
      </w:r>
    </w:p>
    <w:p w14:paraId="39B55C92" w14:textId="77777777" w:rsidR="00274EA7" w:rsidRPr="00C17881" w:rsidRDefault="00274EA7" w:rsidP="00274EA7">
      <w:pPr>
        <w:tabs>
          <w:tab w:val="left" w:pos="158"/>
        </w:tabs>
        <w:spacing w:after="0" w:line="240" w:lineRule="auto"/>
        <w:ind w:left="360"/>
        <w:rPr>
          <w:rFonts w:ascii="Calibri" w:eastAsia="Calibri" w:hAnsi="Calibri" w:cs="Arial"/>
          <w:sz w:val="18"/>
        </w:rPr>
      </w:pPr>
      <w:r w:rsidRPr="00C17881">
        <w:rPr>
          <w:rFonts w:ascii="Calibri" w:eastAsia="Calibri" w:hAnsi="Calibri" w:cs="Arial"/>
          <w:sz w:val="18"/>
        </w:rPr>
        <w:t xml:space="preserve">        Beijing 100015, China</w:t>
      </w:r>
    </w:p>
    <w:p w14:paraId="30C3AE47" w14:textId="7C17D78E" w:rsidR="00844593" w:rsidRPr="00C17881" w:rsidRDefault="00844593" w:rsidP="00C17881">
      <w:pPr>
        <w:tabs>
          <w:tab w:val="left" w:pos="158"/>
        </w:tabs>
        <w:spacing w:after="0" w:line="240" w:lineRule="auto"/>
        <w:ind w:left="360"/>
        <w:rPr>
          <w:rFonts w:ascii="Calibri" w:eastAsia="Calibri" w:hAnsi="Calibri" w:cs="Arial"/>
          <w:sz w:val="18"/>
        </w:rPr>
      </w:pPr>
      <w:r w:rsidRPr="00C17881">
        <w:rPr>
          <w:rFonts w:ascii="Calibri" w:eastAsia="Calibri" w:hAnsi="Calibri" w:cs="Arial"/>
          <w:sz w:val="18"/>
        </w:rPr>
        <w:t xml:space="preserve"> </w:t>
      </w:r>
    </w:p>
    <w:p w14:paraId="5E0197E8" w14:textId="477536CB" w:rsidR="00844593" w:rsidRPr="00C17881" w:rsidRDefault="00844593"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 xml:space="preserve">3. </w:t>
      </w:r>
      <w:r w:rsidRPr="00C17881">
        <w:rPr>
          <w:rFonts w:ascii="Calibri" w:eastAsia="Calibri" w:hAnsi="Calibri" w:cs="Arial"/>
          <w:b/>
          <w:sz w:val="18"/>
        </w:rPr>
        <w:t>Technical and Organization Measures.</w:t>
      </w:r>
      <w:r w:rsidRPr="00C17881">
        <w:rPr>
          <w:rFonts w:ascii="Calibri" w:eastAsia="Calibri" w:hAnsi="Calibri" w:cs="Arial"/>
          <w:sz w:val="18"/>
        </w:rPr>
        <w:t xml:space="preserve"> The data importer has implemented and will maintain appropriate technical and organizational measures, internal controls, and information security routines intended to protect Customer Data and personal data, as defined in the Security Practices and Policies section of the DPA, aga</w:t>
      </w:r>
      <w:r w:rsidRPr="00620BA6">
        <w:rPr>
          <w:rFonts w:ascii="Calibri" w:eastAsia="Calibri" w:hAnsi="Calibri" w:cs="Arial"/>
          <w:sz w:val="18"/>
        </w:rPr>
        <w:t>inst accidental loss, destruction, or alteration; unauthorized disclosure or access; or unlawful destruction as follows: The technical and organizational measures, internal controls, and information security routines set forth in the Security Practices and</w:t>
      </w:r>
      <w:r w:rsidRPr="00C65B58">
        <w:rPr>
          <w:rFonts w:ascii="Calibri" w:eastAsia="Calibri" w:hAnsi="Calibri" w:cs="Arial"/>
          <w:sz w:val="18"/>
        </w:rPr>
        <w:t xml:space="preserve"> Policies section of the DPA are hereby incorporated into this Appendix 2 by this reference and are binding on the data importer as if they were set forth in this Appendix 2 in their entirety.</w:t>
      </w:r>
    </w:p>
    <w:p w14:paraId="76C3F231" w14:textId="77777777" w:rsidR="008E2861" w:rsidRPr="00C17881" w:rsidRDefault="008E2861" w:rsidP="00844593">
      <w:pPr>
        <w:tabs>
          <w:tab w:val="left" w:pos="158"/>
        </w:tabs>
        <w:spacing w:after="120" w:line="240" w:lineRule="auto"/>
        <w:rPr>
          <w:rFonts w:ascii="Calibri" w:eastAsia="Calibri" w:hAnsi="Calibri" w:cs="Arial"/>
          <w:sz w:val="18"/>
        </w:rPr>
      </w:pPr>
    </w:p>
    <w:p w14:paraId="7E2D8F5F" w14:textId="03ADF167" w:rsidR="00844593" w:rsidRPr="00C17881" w:rsidRDefault="00844593" w:rsidP="00BE78EF">
      <w:pPr>
        <w:rPr>
          <w:rFonts w:ascii="Calibri" w:eastAsia="Calibri" w:hAnsi="Calibri" w:cs="Arial"/>
          <w:b/>
          <w:sz w:val="18"/>
        </w:rPr>
      </w:pPr>
      <w:bookmarkStart w:id="209" w:name="_Toc26972905"/>
      <w:r w:rsidRPr="00C17881">
        <w:rPr>
          <w:rFonts w:ascii="Calibri" w:eastAsia="Calibri" w:hAnsi="Calibri" w:cs="Arial"/>
          <w:b/>
          <w:sz w:val="18"/>
        </w:rPr>
        <w:t>Signing the Standard Contractual Clauses, Appendix 1</w:t>
      </w:r>
      <w:r w:rsidR="00670752" w:rsidRPr="00C17881">
        <w:rPr>
          <w:rFonts w:ascii="Calibri" w:eastAsia="Calibri" w:hAnsi="Calibri" w:cs="Arial"/>
          <w:b/>
          <w:sz w:val="18"/>
        </w:rPr>
        <w:t>,</w:t>
      </w:r>
      <w:r w:rsidRPr="00C17881">
        <w:rPr>
          <w:rFonts w:ascii="Calibri" w:eastAsia="Calibri" w:hAnsi="Calibri" w:cs="Arial"/>
          <w:b/>
          <w:sz w:val="18"/>
        </w:rPr>
        <w:t xml:space="preserve"> </w:t>
      </w:r>
      <w:r w:rsidR="00723E76">
        <w:rPr>
          <w:rFonts w:ascii="Calibri" w:eastAsia="Calibri" w:hAnsi="Calibri" w:cs="Arial"/>
          <w:b/>
          <w:sz w:val="18"/>
        </w:rPr>
        <w:t xml:space="preserve">and </w:t>
      </w:r>
      <w:r w:rsidRPr="00C17881">
        <w:rPr>
          <w:rFonts w:ascii="Calibri" w:eastAsia="Calibri" w:hAnsi="Calibri" w:cs="Arial"/>
          <w:b/>
          <w:sz w:val="18"/>
        </w:rPr>
        <w:t>Appendix 2 on behalf of the data importer:</w:t>
      </w:r>
      <w:bookmarkEnd w:id="209"/>
    </w:p>
    <w:p w14:paraId="0EF71F8F" w14:textId="2841ECE1" w:rsidR="0054143F" w:rsidRPr="00620BA6" w:rsidRDefault="0054143F" w:rsidP="0054143F">
      <w:pPr>
        <w:pStyle w:val="ProductList-Body"/>
      </w:pPr>
      <w:r w:rsidRPr="00C17881">
        <w:t>Signature:  J</w:t>
      </w:r>
      <w:r w:rsidRPr="00C17881">
        <w:rPr>
          <w:rFonts w:hint="eastAsia"/>
          <w:lang w:eastAsia="zh-CN"/>
        </w:rPr>
        <w:t>ohnny</w:t>
      </w:r>
      <w:r w:rsidRPr="00C17881">
        <w:rPr>
          <w:lang w:eastAsia="zh-CN"/>
        </w:rPr>
        <w:t xml:space="preserve"> Liu</w:t>
      </w:r>
    </w:p>
    <w:p w14:paraId="39826FD1" w14:textId="77777777" w:rsidR="0054143F" w:rsidRPr="00C65B58" w:rsidRDefault="0054143F" w:rsidP="0054143F">
      <w:pPr>
        <w:pStyle w:val="ProductList-Body"/>
      </w:pPr>
    </w:p>
    <w:p w14:paraId="5C08679C" w14:textId="77777777" w:rsidR="0054143F" w:rsidRPr="00C17881" w:rsidRDefault="0054143F" w:rsidP="0054143F">
      <w:pPr>
        <w:pStyle w:val="ProductList-Body"/>
      </w:pPr>
      <w:r w:rsidRPr="00C17881">
        <w:rPr>
          <w:noProof/>
          <w:lang w:eastAsia="zh-CN"/>
        </w:rPr>
        <w:drawing>
          <wp:inline distT="0" distB="0" distL="0" distR="0" wp14:anchorId="0E622A08" wp14:editId="66F31E90">
            <wp:extent cx="1116180" cy="452673"/>
            <wp:effectExtent l="0" t="0" r="8255" b="5080"/>
            <wp:docPr id="5" name="图片 5" descr="文本&#10;&#10;描述已自动生成"/>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图片 5" descr="文本&#10;&#10;描述已自动生成"/>
                    <pic:cNvPicPr/>
                  </pic:nvPicPr>
                  <pic:blipFill>
                    <a:blip r:embed="rId32"/>
                    <a:stretch>
                      <a:fillRect/>
                    </a:stretch>
                  </pic:blipFill>
                  <pic:spPr>
                    <a:xfrm>
                      <a:off x="0" y="0"/>
                      <a:ext cx="1154278" cy="468124"/>
                    </a:xfrm>
                    <a:prstGeom prst="rect">
                      <a:avLst/>
                    </a:prstGeom>
                  </pic:spPr>
                </pic:pic>
              </a:graphicData>
            </a:graphic>
          </wp:inline>
        </w:drawing>
      </w:r>
    </w:p>
    <w:p w14:paraId="497BBED6" w14:textId="77777777" w:rsidR="0054143F" w:rsidRPr="00C17881" w:rsidRDefault="0054143F" w:rsidP="0054143F">
      <w:pPr>
        <w:pStyle w:val="ProductList-Body"/>
      </w:pPr>
    </w:p>
    <w:p w14:paraId="2B54F88D" w14:textId="77777777" w:rsidR="0054143F" w:rsidRPr="00C17881" w:rsidRDefault="0054143F" w:rsidP="00C17881">
      <w:pPr>
        <w:pStyle w:val="ProductList-Body"/>
      </w:pPr>
      <w:r w:rsidRPr="00C17881">
        <w:t xml:space="preserve">Title: President </w:t>
      </w:r>
    </w:p>
    <w:p w14:paraId="75D006C5" w14:textId="77777777" w:rsidR="0054143F" w:rsidRPr="00C17881" w:rsidRDefault="0054143F" w:rsidP="0054143F">
      <w:pPr>
        <w:pStyle w:val="ProductList-Body"/>
      </w:pPr>
    </w:p>
    <w:p w14:paraId="48A0B3B2" w14:textId="77777777" w:rsidR="0054143F" w:rsidRPr="00C17881" w:rsidRDefault="0054143F" w:rsidP="0054143F">
      <w:pPr>
        <w:pStyle w:val="ProductList-Body"/>
      </w:pPr>
      <w:r w:rsidRPr="00C17881">
        <w:t xml:space="preserve">Shanghai Blue Cloud Technology Co., Ltd. (“21Vianet”) </w:t>
      </w:r>
    </w:p>
    <w:p w14:paraId="581A7E84" w14:textId="77777777" w:rsidR="0054143F" w:rsidRPr="00C17881" w:rsidRDefault="0054143F" w:rsidP="0054143F">
      <w:pPr>
        <w:pStyle w:val="ProductList-Body"/>
      </w:pPr>
    </w:p>
    <w:p w14:paraId="21FD56C9" w14:textId="0B747967" w:rsidR="0054143F" w:rsidRPr="00C65B58" w:rsidRDefault="0054143F" w:rsidP="00BE78EF">
      <w:pPr>
        <w:rPr>
          <w:sz w:val="18"/>
        </w:rPr>
      </w:pPr>
      <w:r w:rsidRPr="00620BA6">
        <w:rPr>
          <w:sz w:val="18"/>
        </w:rPr>
        <w:t>12-1</w:t>
      </w:r>
      <w:r w:rsidRPr="00C65B58">
        <w:rPr>
          <w:rFonts w:hint="eastAsia"/>
          <w:sz w:val="18"/>
        </w:rPr>
        <w:t>3</w:t>
      </w:r>
      <w:r w:rsidRPr="00C65B58">
        <w:rPr>
          <w:sz w:val="18"/>
        </w:rPr>
        <w:t xml:space="preserve">F, Building 6, No.6 </w:t>
      </w:r>
      <w:proofErr w:type="spellStart"/>
      <w:r w:rsidRPr="00C65B58">
        <w:rPr>
          <w:sz w:val="18"/>
        </w:rPr>
        <w:t>Jiuxianqiao</w:t>
      </w:r>
      <w:proofErr w:type="spellEnd"/>
      <w:r w:rsidRPr="00C65B58">
        <w:rPr>
          <w:sz w:val="18"/>
        </w:rPr>
        <w:t xml:space="preserve"> Road, Beijing Electronics Zone, Chaoyang District                                                                                                                         Beijing 100015, China</w:t>
      </w:r>
    </w:p>
    <w:p w14:paraId="637EB162" w14:textId="77777777" w:rsidR="00844593" w:rsidRPr="00C17881" w:rsidRDefault="00844593" w:rsidP="00844593">
      <w:pPr>
        <w:spacing w:after="120" w:line="240" w:lineRule="auto"/>
        <w:rPr>
          <w:rFonts w:ascii="Calibri" w:hAnsi="Calibri"/>
          <w:sz w:val="18"/>
        </w:rPr>
      </w:pPr>
      <w:r w:rsidRPr="00C17881">
        <w:rPr>
          <w:rFonts w:ascii="Calibri" w:hAnsi="Calibri"/>
          <w:sz w:val="18"/>
        </w:rPr>
        <w:br w:type="page"/>
      </w:r>
    </w:p>
    <w:p w14:paraId="0E67F8E9" w14:textId="59E862CC" w:rsidR="00844593" w:rsidRPr="00C17881" w:rsidRDefault="00844593" w:rsidP="006B6411">
      <w:pPr>
        <w:pStyle w:val="Heading1"/>
        <w:rPr>
          <w:rFonts w:eastAsia="Calibri" w:cs="Arial"/>
          <w:b/>
          <w:sz w:val="40"/>
        </w:rPr>
      </w:pPr>
      <w:bookmarkStart w:id="210" w:name="Attachment3"/>
      <w:bookmarkStart w:id="211" w:name="_Toc8395071"/>
      <w:bookmarkStart w:id="212" w:name="_Toc489605629"/>
      <w:bookmarkStart w:id="213" w:name="_Toc6563859"/>
      <w:bookmarkStart w:id="214" w:name="_Toc21617080"/>
      <w:bookmarkStart w:id="215" w:name="_Toc26972906"/>
      <w:bookmarkStart w:id="216" w:name="_Toc44323951"/>
      <w:bookmarkStart w:id="217" w:name="_Toc77934674"/>
      <w:bookmarkStart w:id="218" w:name="_Toc92899370"/>
      <w:r w:rsidRPr="00C17881">
        <w:rPr>
          <w:rFonts w:eastAsia="Calibri" w:cs="Arial"/>
          <w:b/>
          <w:sz w:val="40"/>
        </w:rPr>
        <w:lastRenderedPageBreak/>
        <w:t xml:space="preserve">Attachment </w:t>
      </w:r>
      <w:bookmarkEnd w:id="210"/>
      <w:r w:rsidR="00BF2F26" w:rsidRPr="00C17881">
        <w:rPr>
          <w:rFonts w:eastAsia="Calibri" w:cs="Arial"/>
          <w:b/>
          <w:sz w:val="40"/>
        </w:rPr>
        <w:t>2</w:t>
      </w:r>
      <w:r w:rsidRPr="00C17881">
        <w:rPr>
          <w:rFonts w:eastAsia="Calibri" w:cs="Arial"/>
          <w:b/>
          <w:sz w:val="40"/>
        </w:rPr>
        <w:t xml:space="preserve"> – European Union General Data Protection Regulation Terms</w:t>
      </w:r>
      <w:bookmarkEnd w:id="211"/>
      <w:bookmarkEnd w:id="212"/>
      <w:bookmarkEnd w:id="213"/>
      <w:bookmarkEnd w:id="214"/>
      <w:bookmarkEnd w:id="215"/>
      <w:bookmarkEnd w:id="216"/>
      <w:bookmarkEnd w:id="217"/>
      <w:bookmarkEnd w:id="218"/>
    </w:p>
    <w:p w14:paraId="45C4C33C" w14:textId="373C7447" w:rsidR="00844593" w:rsidRPr="00C17881" w:rsidRDefault="00655814" w:rsidP="00844593">
      <w:pPr>
        <w:tabs>
          <w:tab w:val="left" w:pos="158"/>
        </w:tabs>
        <w:spacing w:after="120" w:line="240" w:lineRule="auto"/>
        <w:rPr>
          <w:rFonts w:ascii="Calibri" w:eastAsia="Calibri" w:hAnsi="Calibri" w:cs="Arial"/>
          <w:sz w:val="18"/>
        </w:rPr>
      </w:pPr>
      <w:r w:rsidRPr="00C17881">
        <w:rPr>
          <w:rFonts w:ascii="Calibri" w:eastAsia="Calibri" w:hAnsi="Calibri" w:cs="Arial"/>
          <w:sz w:val="18"/>
        </w:rPr>
        <w:t>21Vianet</w:t>
      </w:r>
      <w:r w:rsidR="00844593" w:rsidRPr="00C17881">
        <w:rPr>
          <w:rFonts w:ascii="Calibri" w:eastAsia="Calibri" w:hAnsi="Calibri" w:cs="Arial"/>
          <w:sz w:val="18"/>
        </w:rPr>
        <w:t xml:space="preserve"> makes the commitments in these GDPR Terms, to all customers effective May 25, 2018. These commitments are binding upon </w:t>
      </w:r>
      <w:r w:rsidR="00D203BC" w:rsidRPr="00C17881">
        <w:rPr>
          <w:rFonts w:ascii="Calibri" w:eastAsia="Calibri" w:hAnsi="Calibri" w:cs="Arial"/>
          <w:sz w:val="18"/>
        </w:rPr>
        <w:t xml:space="preserve">21Vianet </w:t>
      </w:r>
      <w:proofErr w:type="gramStart"/>
      <w:r w:rsidR="00844593" w:rsidRPr="00C17881">
        <w:rPr>
          <w:rFonts w:ascii="Calibri" w:eastAsia="Calibri" w:hAnsi="Calibri" w:cs="Arial"/>
          <w:sz w:val="18"/>
        </w:rPr>
        <w:t>with regard to</w:t>
      </w:r>
      <w:proofErr w:type="gramEnd"/>
      <w:r w:rsidR="00844593" w:rsidRPr="00C17881">
        <w:rPr>
          <w:rFonts w:ascii="Calibri" w:eastAsia="Calibri" w:hAnsi="Calibri" w:cs="Arial"/>
          <w:sz w:val="18"/>
        </w:rPr>
        <w:t xml:space="preserve"> Customer regardless of (1) the version of the OST and DPA that is otherwise applicable to any given Online Services subscription or (2) any other agreement that references this attachment.</w:t>
      </w:r>
    </w:p>
    <w:p w14:paraId="28829E4E" w14:textId="6D5C399E" w:rsidR="00844593" w:rsidRPr="00C17881" w:rsidRDefault="00844593" w:rsidP="00844593">
      <w:pPr>
        <w:tabs>
          <w:tab w:val="left" w:pos="158"/>
        </w:tabs>
        <w:spacing w:after="120" w:line="240" w:lineRule="auto"/>
        <w:rPr>
          <w:rFonts w:ascii="Calibri" w:eastAsia="Calibri" w:hAnsi="Calibri" w:cs="Arial"/>
          <w:sz w:val="18"/>
        </w:rPr>
      </w:pPr>
      <w:bookmarkStart w:id="219" w:name="_Hlk24455530"/>
      <w:r w:rsidRPr="00C17881">
        <w:rPr>
          <w:rFonts w:ascii="Calibri" w:eastAsia="Calibri" w:hAnsi="Calibri" w:cs="Arial"/>
          <w:sz w:val="18"/>
        </w:rPr>
        <w:t xml:space="preserve">For purposes of these GDPR Terms, Customer and </w:t>
      </w:r>
      <w:r w:rsidR="00286DEC" w:rsidRPr="00C17881">
        <w:rPr>
          <w:rFonts w:ascii="Calibri" w:eastAsia="Calibri" w:hAnsi="Calibri" w:cs="Arial"/>
          <w:sz w:val="18"/>
        </w:rPr>
        <w:t>21Vianet</w:t>
      </w:r>
      <w:r w:rsidRPr="00C17881">
        <w:rPr>
          <w:rFonts w:ascii="Calibri" w:eastAsia="Calibri" w:hAnsi="Calibri" w:cs="Arial"/>
          <w:sz w:val="18"/>
        </w:rPr>
        <w:t xml:space="preserve"> agree that Customer is the controller of Personal Data and </w:t>
      </w:r>
      <w:r w:rsidR="008A72F1" w:rsidRPr="00C17881">
        <w:rPr>
          <w:rFonts w:ascii="Calibri" w:eastAsia="Calibri" w:hAnsi="Calibri" w:cs="Arial"/>
          <w:sz w:val="18"/>
        </w:rPr>
        <w:t>21Vianet</w:t>
      </w:r>
      <w:r w:rsidRPr="00C17881">
        <w:rPr>
          <w:rFonts w:ascii="Calibri" w:eastAsia="Calibri" w:hAnsi="Calibri" w:cs="Arial"/>
          <w:sz w:val="18"/>
        </w:rPr>
        <w:t xml:space="preserve"> is the processor of such data, except when Customer acts as a processor of Personal Data, in which case </w:t>
      </w:r>
      <w:r w:rsidR="008A72F1" w:rsidRPr="00C17881">
        <w:rPr>
          <w:rFonts w:ascii="Calibri" w:eastAsia="Calibri" w:hAnsi="Calibri" w:cs="Arial"/>
          <w:sz w:val="18"/>
        </w:rPr>
        <w:t>21Vianet</w:t>
      </w:r>
      <w:r w:rsidRPr="00C17881">
        <w:rPr>
          <w:rFonts w:ascii="Calibri" w:eastAsia="Calibri" w:hAnsi="Calibri" w:cs="Arial"/>
          <w:sz w:val="18"/>
        </w:rPr>
        <w:t xml:space="preserve"> is a </w:t>
      </w:r>
      <w:proofErr w:type="spellStart"/>
      <w:r w:rsidRPr="00C17881">
        <w:rPr>
          <w:rFonts w:ascii="Calibri" w:eastAsia="Calibri" w:hAnsi="Calibri" w:cs="Arial"/>
          <w:sz w:val="18"/>
        </w:rPr>
        <w:t>subprocessor</w:t>
      </w:r>
      <w:proofErr w:type="spellEnd"/>
      <w:r w:rsidRPr="00C17881">
        <w:rPr>
          <w:rFonts w:ascii="Calibri" w:eastAsia="Calibri" w:hAnsi="Calibri" w:cs="Arial"/>
          <w:sz w:val="18"/>
        </w:rPr>
        <w:t xml:space="preserve">. These GDPR Terms apply to the processing of Personal Data, within the scope of the GDPR, by </w:t>
      </w:r>
      <w:r w:rsidR="0098085B" w:rsidRPr="00C17881">
        <w:rPr>
          <w:rFonts w:ascii="Calibri" w:eastAsia="Calibri" w:hAnsi="Calibri" w:cs="Arial"/>
          <w:sz w:val="18"/>
        </w:rPr>
        <w:t>21Vianet</w:t>
      </w:r>
      <w:r w:rsidRPr="00C17881">
        <w:rPr>
          <w:rFonts w:ascii="Calibri" w:eastAsia="Calibri" w:hAnsi="Calibri" w:cs="Arial"/>
          <w:sz w:val="18"/>
        </w:rPr>
        <w:t xml:space="preserve"> on behalf of Customer. These GDPR Terms do not limit or reduce any data protection commitments </w:t>
      </w:r>
      <w:r w:rsidR="0098085B" w:rsidRPr="00C17881">
        <w:rPr>
          <w:rFonts w:ascii="Calibri" w:eastAsia="Calibri" w:hAnsi="Calibri" w:cs="Arial"/>
          <w:sz w:val="18"/>
        </w:rPr>
        <w:t>21Vianet</w:t>
      </w:r>
      <w:r w:rsidRPr="00C17881">
        <w:rPr>
          <w:rFonts w:ascii="Calibri" w:eastAsia="Calibri" w:hAnsi="Calibri" w:cs="Arial"/>
          <w:sz w:val="18"/>
        </w:rPr>
        <w:t xml:space="preserve"> makes to Customer in the Use Rights or other agreement between </w:t>
      </w:r>
      <w:r w:rsidR="0098085B" w:rsidRPr="00C17881">
        <w:rPr>
          <w:rFonts w:ascii="Calibri" w:eastAsia="Calibri" w:hAnsi="Calibri" w:cs="Arial"/>
          <w:sz w:val="18"/>
        </w:rPr>
        <w:t>21Vianet</w:t>
      </w:r>
      <w:r w:rsidRPr="00C17881">
        <w:rPr>
          <w:rFonts w:ascii="Calibri" w:eastAsia="Calibri" w:hAnsi="Calibri" w:cs="Arial"/>
          <w:sz w:val="18"/>
        </w:rPr>
        <w:t xml:space="preserve"> and Customer. These GDPR Terms do not apply where </w:t>
      </w:r>
      <w:r w:rsidR="0098085B" w:rsidRPr="00C17881">
        <w:rPr>
          <w:rFonts w:ascii="Calibri" w:eastAsia="Calibri" w:hAnsi="Calibri" w:cs="Arial"/>
          <w:sz w:val="18"/>
        </w:rPr>
        <w:t>21Vianet</w:t>
      </w:r>
      <w:r w:rsidRPr="00C17881">
        <w:rPr>
          <w:rFonts w:ascii="Calibri" w:eastAsia="Calibri" w:hAnsi="Calibri" w:cs="Arial"/>
          <w:sz w:val="18"/>
        </w:rPr>
        <w:t xml:space="preserve"> is a controller of Personal Data.</w:t>
      </w:r>
      <w:bookmarkEnd w:id="219"/>
    </w:p>
    <w:p w14:paraId="35FFD115" w14:textId="77777777" w:rsidR="00844593" w:rsidRPr="00C17881" w:rsidRDefault="00844593" w:rsidP="00BE78EF">
      <w:pPr>
        <w:rPr>
          <w:rFonts w:ascii="Calibri" w:eastAsia="Calibri" w:hAnsi="Calibri" w:cs="Arial"/>
          <w:b/>
          <w:color w:val="00188F"/>
          <w:sz w:val="18"/>
        </w:rPr>
      </w:pPr>
      <w:bookmarkStart w:id="220" w:name="_Toc26972907"/>
      <w:r w:rsidRPr="00C17881">
        <w:rPr>
          <w:rFonts w:ascii="Calibri" w:eastAsia="Calibri" w:hAnsi="Calibri" w:cs="Arial"/>
          <w:b/>
          <w:color w:val="00188F"/>
          <w:sz w:val="18"/>
        </w:rPr>
        <w:t>Relevant GDPR Obligations: Articles 28, 32, and 33</w:t>
      </w:r>
      <w:bookmarkEnd w:id="220"/>
    </w:p>
    <w:p w14:paraId="3204D5B1" w14:textId="7A1EC6F4" w:rsidR="00844593" w:rsidRPr="00C17881" w:rsidRDefault="00844593"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b/>
          <w:sz w:val="18"/>
        </w:rPr>
        <w:t xml:space="preserve">1. </w:t>
      </w:r>
      <w:r w:rsidR="00D33C0B" w:rsidRPr="00C17881">
        <w:rPr>
          <w:rFonts w:ascii="Calibri" w:eastAsia="Calibri" w:hAnsi="Calibri" w:cs="Arial"/>
          <w:sz w:val="18"/>
        </w:rPr>
        <w:t>21Vianet</w:t>
      </w:r>
      <w:r w:rsidRPr="00C17881">
        <w:rPr>
          <w:rFonts w:ascii="Calibri" w:eastAsia="Calibri" w:hAnsi="Calibri" w:cs="Arial"/>
          <w:sz w:val="18"/>
        </w:rPr>
        <w:t xml:space="preserve"> shall not engage another processor without prior specific or general written </w:t>
      </w:r>
      <w:proofErr w:type="spellStart"/>
      <w:r w:rsidRPr="00C17881">
        <w:rPr>
          <w:rFonts w:ascii="Calibri" w:eastAsia="Calibri" w:hAnsi="Calibri" w:cs="Arial"/>
          <w:sz w:val="18"/>
        </w:rPr>
        <w:t>authorisation</w:t>
      </w:r>
      <w:proofErr w:type="spellEnd"/>
      <w:r w:rsidRPr="00C17881">
        <w:rPr>
          <w:rFonts w:ascii="Calibri" w:eastAsia="Calibri" w:hAnsi="Calibri" w:cs="Arial"/>
          <w:sz w:val="18"/>
        </w:rPr>
        <w:t xml:space="preserve"> of Customer. In the case of general written </w:t>
      </w:r>
      <w:proofErr w:type="spellStart"/>
      <w:r w:rsidRPr="00C17881">
        <w:rPr>
          <w:rFonts w:ascii="Calibri" w:eastAsia="Calibri" w:hAnsi="Calibri" w:cs="Arial"/>
          <w:sz w:val="18"/>
        </w:rPr>
        <w:t>authorisation</w:t>
      </w:r>
      <w:proofErr w:type="spellEnd"/>
      <w:r w:rsidRPr="00C17881">
        <w:rPr>
          <w:rFonts w:ascii="Calibri" w:eastAsia="Calibri" w:hAnsi="Calibri" w:cs="Arial"/>
          <w:sz w:val="18"/>
        </w:rPr>
        <w:t xml:space="preserve">, </w:t>
      </w:r>
      <w:r w:rsidR="00D33C0B" w:rsidRPr="00C17881">
        <w:rPr>
          <w:rFonts w:ascii="Calibri" w:eastAsia="Calibri" w:hAnsi="Calibri" w:cs="Arial"/>
          <w:sz w:val="18"/>
        </w:rPr>
        <w:t>21Vianet</w:t>
      </w:r>
      <w:r w:rsidRPr="00C17881">
        <w:rPr>
          <w:rFonts w:ascii="Calibri" w:eastAsia="Calibri" w:hAnsi="Calibri" w:cs="Arial"/>
          <w:sz w:val="18"/>
        </w:rPr>
        <w:t xml:space="preserve"> shall inform Customer of any intended changes concerning the addition or replacement of other processors, thereby giving Customer the opportunity to object to such changes. (Article 28(2))</w:t>
      </w:r>
    </w:p>
    <w:p w14:paraId="7E86B094" w14:textId="69979B59" w:rsidR="00844593" w:rsidRPr="00C17881" w:rsidRDefault="00844593"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b/>
          <w:sz w:val="18"/>
        </w:rPr>
        <w:t>2.</w:t>
      </w:r>
      <w:r w:rsidRPr="00C17881">
        <w:rPr>
          <w:rFonts w:ascii="Calibri" w:eastAsia="Calibri" w:hAnsi="Calibri" w:cs="Arial"/>
          <w:sz w:val="18"/>
        </w:rPr>
        <w:t xml:space="preserve"> Processing by </w:t>
      </w:r>
      <w:r w:rsidR="00D33C0B" w:rsidRPr="00C17881">
        <w:rPr>
          <w:rFonts w:ascii="Calibri" w:eastAsia="Calibri" w:hAnsi="Calibri" w:cs="Arial"/>
          <w:sz w:val="18"/>
        </w:rPr>
        <w:t>21Vianet</w:t>
      </w:r>
      <w:r w:rsidRPr="00C17881">
        <w:rPr>
          <w:rFonts w:ascii="Calibri" w:eastAsia="Calibri" w:hAnsi="Calibri" w:cs="Arial"/>
          <w:sz w:val="18"/>
        </w:rPr>
        <w:t xml:space="preserve"> shall be governed by these GDPR Terms under European Union (hereafter “Union”) or Member State law and are binding on </w:t>
      </w:r>
      <w:r w:rsidR="00D33C0B" w:rsidRPr="00C17881">
        <w:rPr>
          <w:rFonts w:ascii="Calibri" w:eastAsia="Calibri" w:hAnsi="Calibri" w:cs="Arial"/>
          <w:sz w:val="18"/>
        </w:rPr>
        <w:t>21Vianet</w:t>
      </w:r>
      <w:r w:rsidRPr="00C17881">
        <w:rPr>
          <w:rFonts w:ascii="Calibri" w:eastAsia="Calibri" w:hAnsi="Calibri" w:cs="Arial"/>
          <w:sz w:val="18"/>
        </w:rPr>
        <w:t xml:space="preserve"> </w:t>
      </w:r>
      <w:proofErr w:type="gramStart"/>
      <w:r w:rsidRPr="00C17881">
        <w:rPr>
          <w:rFonts w:ascii="Calibri" w:eastAsia="Calibri" w:hAnsi="Calibri" w:cs="Arial"/>
          <w:sz w:val="18"/>
        </w:rPr>
        <w:t>with regard to</w:t>
      </w:r>
      <w:proofErr w:type="gramEnd"/>
      <w:r w:rsidRPr="00C17881">
        <w:rPr>
          <w:rFonts w:ascii="Calibri" w:eastAsia="Calibri" w:hAnsi="Calibri" w:cs="Arial"/>
          <w:sz w:val="18"/>
        </w:rPr>
        <w:t xml:space="preserve"> Customer. The subject-matter and duration of the processing, the nature and purpose of the processing, the type of Personal Data, the categories of data subjects and the obligations and rights of the Customer are set forth in the Customer’s licensing agreement, including these GDPR Terms. </w:t>
      </w:r>
      <w:proofErr w:type="gramStart"/>
      <w:r w:rsidRPr="00C17881">
        <w:rPr>
          <w:rFonts w:ascii="Calibri" w:eastAsia="Calibri" w:hAnsi="Calibri" w:cs="Arial"/>
          <w:sz w:val="18"/>
        </w:rPr>
        <w:t xml:space="preserve">In particular, </w:t>
      </w:r>
      <w:r w:rsidR="00D33C0B" w:rsidRPr="00C17881">
        <w:rPr>
          <w:rFonts w:ascii="Calibri" w:eastAsia="Calibri" w:hAnsi="Calibri" w:cs="Arial"/>
          <w:sz w:val="18"/>
        </w:rPr>
        <w:t>21Vianet</w:t>
      </w:r>
      <w:proofErr w:type="gramEnd"/>
      <w:r w:rsidRPr="00C17881">
        <w:rPr>
          <w:rFonts w:ascii="Calibri" w:eastAsia="Calibri" w:hAnsi="Calibri" w:cs="Arial"/>
          <w:sz w:val="18"/>
        </w:rPr>
        <w:t xml:space="preserve"> shall: </w:t>
      </w:r>
    </w:p>
    <w:p w14:paraId="10311056" w14:textId="55F71590" w:rsidR="00844593" w:rsidRPr="00C17881" w:rsidRDefault="00844593" w:rsidP="00844593">
      <w:pPr>
        <w:tabs>
          <w:tab w:val="left" w:pos="158"/>
        </w:tabs>
        <w:spacing w:after="120" w:line="240" w:lineRule="auto"/>
        <w:ind w:left="1440" w:hanging="720"/>
        <w:rPr>
          <w:rFonts w:ascii="Calibri" w:eastAsia="Calibri" w:hAnsi="Calibri" w:cs="Arial"/>
          <w:sz w:val="18"/>
        </w:rPr>
      </w:pPr>
      <w:r w:rsidRPr="00C17881">
        <w:rPr>
          <w:rFonts w:ascii="Calibri" w:eastAsia="Calibri" w:hAnsi="Calibri" w:cs="Arial"/>
          <w:b/>
          <w:sz w:val="18"/>
        </w:rPr>
        <w:t>(a)</w:t>
      </w:r>
      <w:r w:rsidRPr="00C17881">
        <w:rPr>
          <w:rFonts w:ascii="Calibri" w:eastAsia="Calibri" w:hAnsi="Calibri" w:cs="Arial"/>
          <w:sz w:val="18"/>
        </w:rPr>
        <w:tab/>
        <w:t xml:space="preserve">process the Personal Data only on documented instructions from Customer, including with regard to transfers of Personal Data to a third country or an international </w:t>
      </w:r>
      <w:proofErr w:type="spellStart"/>
      <w:r w:rsidRPr="00C17881">
        <w:rPr>
          <w:rFonts w:ascii="Calibri" w:eastAsia="Calibri" w:hAnsi="Calibri" w:cs="Arial"/>
          <w:sz w:val="18"/>
        </w:rPr>
        <w:t>organisation</w:t>
      </w:r>
      <w:proofErr w:type="spellEnd"/>
      <w:r w:rsidRPr="00C17881">
        <w:rPr>
          <w:rFonts w:ascii="Calibri" w:eastAsia="Calibri" w:hAnsi="Calibri" w:cs="Arial"/>
          <w:sz w:val="18"/>
        </w:rPr>
        <w:t>, unless required to do so by Union or Member State law to which</w:t>
      </w:r>
      <w:r w:rsidR="00743AFF" w:rsidRPr="00C17881">
        <w:rPr>
          <w:rFonts w:ascii="Calibri" w:eastAsia="Calibri" w:hAnsi="Calibri" w:cs="Arial"/>
          <w:sz w:val="18"/>
        </w:rPr>
        <w:t xml:space="preserve"> 21Vianet</w:t>
      </w:r>
      <w:r w:rsidRPr="00C17881">
        <w:rPr>
          <w:rFonts w:ascii="Calibri" w:eastAsia="Calibri" w:hAnsi="Calibri" w:cs="Arial"/>
          <w:sz w:val="18"/>
        </w:rPr>
        <w:t xml:space="preserve"> is subject; in such a case, </w:t>
      </w:r>
      <w:r w:rsidR="00BF1012" w:rsidRPr="00C17881">
        <w:rPr>
          <w:rFonts w:ascii="Calibri" w:eastAsia="Calibri" w:hAnsi="Calibri" w:cs="Arial"/>
          <w:sz w:val="18"/>
        </w:rPr>
        <w:t>21Vianet</w:t>
      </w:r>
      <w:r w:rsidRPr="00C17881">
        <w:rPr>
          <w:rFonts w:ascii="Calibri" w:eastAsia="Calibri" w:hAnsi="Calibri" w:cs="Arial"/>
          <w:sz w:val="18"/>
        </w:rPr>
        <w:t xml:space="preserve"> shall inform Customer of that legal requirement before processing, unless that law prohibits such information on important grounds of public </w:t>
      </w:r>
      <w:proofErr w:type="gramStart"/>
      <w:r w:rsidRPr="00C17881">
        <w:rPr>
          <w:rFonts w:ascii="Calibri" w:eastAsia="Calibri" w:hAnsi="Calibri" w:cs="Arial"/>
          <w:sz w:val="18"/>
        </w:rPr>
        <w:t>interest;</w:t>
      </w:r>
      <w:proofErr w:type="gramEnd"/>
      <w:r w:rsidRPr="00C17881">
        <w:rPr>
          <w:rFonts w:ascii="Calibri" w:eastAsia="Calibri" w:hAnsi="Calibri" w:cs="Arial"/>
          <w:sz w:val="18"/>
        </w:rPr>
        <w:t xml:space="preserve"> </w:t>
      </w:r>
    </w:p>
    <w:p w14:paraId="454C5C61" w14:textId="77777777" w:rsidR="00844593" w:rsidRPr="00C17881" w:rsidRDefault="00844593" w:rsidP="00844593">
      <w:pPr>
        <w:tabs>
          <w:tab w:val="left" w:pos="158"/>
        </w:tabs>
        <w:spacing w:after="120" w:line="240" w:lineRule="auto"/>
        <w:ind w:left="1440" w:hanging="720"/>
        <w:rPr>
          <w:rFonts w:ascii="Calibri" w:eastAsia="Calibri" w:hAnsi="Calibri" w:cs="Arial"/>
          <w:sz w:val="18"/>
        </w:rPr>
      </w:pPr>
      <w:r w:rsidRPr="00C17881">
        <w:rPr>
          <w:rFonts w:ascii="Calibri" w:eastAsia="Calibri" w:hAnsi="Calibri" w:cs="Arial"/>
          <w:b/>
          <w:sz w:val="18"/>
        </w:rPr>
        <w:t>(b)</w:t>
      </w:r>
      <w:r w:rsidRPr="00C17881">
        <w:rPr>
          <w:rFonts w:ascii="Calibri" w:eastAsia="Calibri" w:hAnsi="Calibri" w:cs="Arial"/>
          <w:sz w:val="18"/>
        </w:rPr>
        <w:tab/>
        <w:t xml:space="preserve">ensure that persons </w:t>
      </w:r>
      <w:proofErr w:type="spellStart"/>
      <w:r w:rsidRPr="00C17881">
        <w:rPr>
          <w:rFonts w:ascii="Calibri" w:eastAsia="Calibri" w:hAnsi="Calibri" w:cs="Arial"/>
          <w:sz w:val="18"/>
        </w:rPr>
        <w:t>authorised</w:t>
      </w:r>
      <w:proofErr w:type="spellEnd"/>
      <w:r w:rsidRPr="00C17881">
        <w:rPr>
          <w:rFonts w:ascii="Calibri" w:eastAsia="Calibri" w:hAnsi="Calibri" w:cs="Arial"/>
          <w:sz w:val="18"/>
        </w:rPr>
        <w:t xml:space="preserve"> to process the Personal Data have committed themselves to confidentiality or are under an appropriate statutory obligation of </w:t>
      </w:r>
      <w:proofErr w:type="gramStart"/>
      <w:r w:rsidRPr="00C17881">
        <w:rPr>
          <w:rFonts w:ascii="Calibri" w:eastAsia="Calibri" w:hAnsi="Calibri" w:cs="Arial"/>
          <w:sz w:val="18"/>
        </w:rPr>
        <w:t>confidentiality;</w:t>
      </w:r>
      <w:proofErr w:type="gramEnd"/>
      <w:r w:rsidRPr="00C17881">
        <w:rPr>
          <w:rFonts w:ascii="Calibri" w:eastAsia="Calibri" w:hAnsi="Calibri" w:cs="Arial"/>
          <w:sz w:val="18"/>
        </w:rPr>
        <w:t xml:space="preserve"> </w:t>
      </w:r>
    </w:p>
    <w:p w14:paraId="1D80C45D" w14:textId="77777777" w:rsidR="00844593" w:rsidRPr="00C17881" w:rsidRDefault="00844593" w:rsidP="00844593">
      <w:pPr>
        <w:tabs>
          <w:tab w:val="left" w:pos="158"/>
        </w:tabs>
        <w:spacing w:after="120" w:line="240" w:lineRule="auto"/>
        <w:ind w:left="720"/>
        <w:rPr>
          <w:rFonts w:ascii="Calibri" w:eastAsia="Calibri" w:hAnsi="Calibri" w:cs="Arial"/>
          <w:sz w:val="18"/>
        </w:rPr>
      </w:pPr>
      <w:r w:rsidRPr="00C17881">
        <w:rPr>
          <w:rFonts w:ascii="Calibri" w:eastAsia="Calibri" w:hAnsi="Calibri" w:cs="Arial"/>
          <w:b/>
          <w:sz w:val="18"/>
        </w:rPr>
        <w:t>(c)</w:t>
      </w:r>
      <w:r w:rsidRPr="00C17881">
        <w:rPr>
          <w:rFonts w:ascii="Calibri" w:eastAsia="Calibri" w:hAnsi="Calibri" w:cs="Arial"/>
          <w:sz w:val="18"/>
        </w:rPr>
        <w:tab/>
        <w:t xml:space="preserve">take all measures required pursuant to Article 32 of the </w:t>
      </w:r>
      <w:proofErr w:type="gramStart"/>
      <w:r w:rsidRPr="00C17881">
        <w:rPr>
          <w:rFonts w:ascii="Calibri" w:eastAsia="Calibri" w:hAnsi="Calibri" w:cs="Arial"/>
          <w:sz w:val="18"/>
        </w:rPr>
        <w:t>GDPR;</w:t>
      </w:r>
      <w:proofErr w:type="gramEnd"/>
      <w:r w:rsidRPr="00C17881">
        <w:rPr>
          <w:rFonts w:ascii="Calibri" w:eastAsia="Calibri" w:hAnsi="Calibri" w:cs="Arial"/>
          <w:sz w:val="18"/>
        </w:rPr>
        <w:t xml:space="preserve"> </w:t>
      </w:r>
    </w:p>
    <w:p w14:paraId="6FF9F66E" w14:textId="77777777" w:rsidR="00844593" w:rsidRPr="00C17881" w:rsidRDefault="00844593" w:rsidP="00844593">
      <w:pPr>
        <w:tabs>
          <w:tab w:val="left" w:pos="158"/>
        </w:tabs>
        <w:spacing w:after="120" w:line="240" w:lineRule="auto"/>
        <w:ind w:left="720"/>
        <w:rPr>
          <w:rFonts w:ascii="Calibri" w:eastAsia="Calibri" w:hAnsi="Calibri" w:cs="Arial"/>
          <w:sz w:val="18"/>
        </w:rPr>
      </w:pPr>
      <w:r w:rsidRPr="00C17881">
        <w:rPr>
          <w:rFonts w:ascii="Calibri" w:eastAsia="Calibri" w:hAnsi="Calibri" w:cs="Arial"/>
          <w:b/>
          <w:sz w:val="18"/>
        </w:rPr>
        <w:t>(d)</w:t>
      </w:r>
      <w:r w:rsidRPr="00C17881">
        <w:rPr>
          <w:rFonts w:ascii="Calibri" w:eastAsia="Calibri" w:hAnsi="Calibri" w:cs="Arial"/>
          <w:sz w:val="18"/>
        </w:rPr>
        <w:tab/>
        <w:t xml:space="preserve">respect the conditions referred to in paragraphs 1 and 3 for engaging another </w:t>
      </w:r>
      <w:proofErr w:type="gramStart"/>
      <w:r w:rsidRPr="00C17881">
        <w:rPr>
          <w:rFonts w:ascii="Calibri" w:eastAsia="Calibri" w:hAnsi="Calibri" w:cs="Arial"/>
          <w:sz w:val="18"/>
        </w:rPr>
        <w:t>processor;</w:t>
      </w:r>
      <w:proofErr w:type="gramEnd"/>
      <w:r w:rsidRPr="00C17881">
        <w:rPr>
          <w:rFonts w:ascii="Calibri" w:eastAsia="Calibri" w:hAnsi="Calibri" w:cs="Arial"/>
          <w:sz w:val="18"/>
        </w:rPr>
        <w:t xml:space="preserve"> </w:t>
      </w:r>
    </w:p>
    <w:p w14:paraId="636FC136" w14:textId="77777777" w:rsidR="00844593" w:rsidRPr="00C17881" w:rsidRDefault="00844593" w:rsidP="00844593">
      <w:pPr>
        <w:tabs>
          <w:tab w:val="left" w:pos="158"/>
        </w:tabs>
        <w:spacing w:after="120" w:line="240" w:lineRule="auto"/>
        <w:ind w:left="1440" w:hanging="720"/>
        <w:rPr>
          <w:rFonts w:ascii="Calibri" w:eastAsia="Calibri" w:hAnsi="Calibri" w:cs="Arial"/>
          <w:sz w:val="18"/>
        </w:rPr>
      </w:pPr>
      <w:r w:rsidRPr="00C17881">
        <w:rPr>
          <w:rFonts w:ascii="Calibri" w:eastAsia="Calibri" w:hAnsi="Calibri" w:cs="Arial"/>
          <w:b/>
          <w:sz w:val="18"/>
        </w:rPr>
        <w:t>(e)</w:t>
      </w:r>
      <w:r w:rsidRPr="00C17881">
        <w:rPr>
          <w:rFonts w:ascii="Calibri" w:eastAsia="Calibri" w:hAnsi="Calibri" w:cs="Arial"/>
          <w:sz w:val="18"/>
        </w:rPr>
        <w:tab/>
        <w:t xml:space="preserve">taking into account the nature of the processing, assist Customer by appropriate technical and </w:t>
      </w:r>
      <w:proofErr w:type="spellStart"/>
      <w:r w:rsidRPr="00C17881">
        <w:rPr>
          <w:rFonts w:ascii="Calibri" w:eastAsia="Calibri" w:hAnsi="Calibri" w:cs="Arial"/>
          <w:sz w:val="18"/>
        </w:rPr>
        <w:t>organisational</w:t>
      </w:r>
      <w:proofErr w:type="spellEnd"/>
      <w:r w:rsidRPr="00C17881">
        <w:rPr>
          <w:rFonts w:ascii="Calibri" w:eastAsia="Calibri" w:hAnsi="Calibri" w:cs="Arial"/>
          <w:sz w:val="18"/>
        </w:rPr>
        <w:t xml:space="preserve"> measures, insofar as this is possible, for the fulfilment of the Customer’s obligation to respond to requests for exercising the data subject's rights laid down in Chapter III of the </w:t>
      </w:r>
      <w:proofErr w:type="gramStart"/>
      <w:r w:rsidRPr="00C17881">
        <w:rPr>
          <w:rFonts w:ascii="Calibri" w:eastAsia="Calibri" w:hAnsi="Calibri" w:cs="Arial"/>
          <w:sz w:val="18"/>
        </w:rPr>
        <w:t>GDPR;</w:t>
      </w:r>
      <w:proofErr w:type="gramEnd"/>
      <w:r w:rsidRPr="00C17881">
        <w:rPr>
          <w:rFonts w:ascii="Calibri" w:eastAsia="Calibri" w:hAnsi="Calibri" w:cs="Arial"/>
          <w:sz w:val="18"/>
        </w:rPr>
        <w:t xml:space="preserve"> </w:t>
      </w:r>
    </w:p>
    <w:p w14:paraId="51541A25" w14:textId="030317D9" w:rsidR="00844593" w:rsidRPr="00C17881" w:rsidRDefault="00844593" w:rsidP="00844593">
      <w:pPr>
        <w:tabs>
          <w:tab w:val="left" w:pos="158"/>
        </w:tabs>
        <w:spacing w:after="120" w:line="240" w:lineRule="auto"/>
        <w:ind w:left="1440" w:hanging="720"/>
        <w:rPr>
          <w:rFonts w:ascii="Calibri" w:eastAsia="Calibri" w:hAnsi="Calibri" w:cs="Arial"/>
          <w:sz w:val="18"/>
        </w:rPr>
      </w:pPr>
      <w:r w:rsidRPr="00C17881">
        <w:rPr>
          <w:rFonts w:ascii="Calibri" w:eastAsia="Calibri" w:hAnsi="Calibri" w:cs="Arial"/>
          <w:b/>
          <w:sz w:val="18"/>
        </w:rPr>
        <w:t>(f)</w:t>
      </w:r>
      <w:r w:rsidRPr="00C17881">
        <w:rPr>
          <w:rFonts w:ascii="Calibri" w:eastAsia="Calibri" w:hAnsi="Calibri" w:cs="Arial"/>
          <w:sz w:val="18"/>
        </w:rPr>
        <w:tab/>
        <w:t xml:space="preserve">assist Customer in ensuring compliance with the obligations pursuant to Articles 32 to 36 of the GDPR, taking into account the nature of processing and the information available to </w:t>
      </w:r>
      <w:proofErr w:type="gramStart"/>
      <w:r w:rsidR="00944F9A" w:rsidRPr="00C17881">
        <w:rPr>
          <w:rFonts w:ascii="Calibri" w:eastAsia="Calibri" w:hAnsi="Calibri" w:cs="Arial"/>
          <w:sz w:val="18"/>
        </w:rPr>
        <w:t>21Vianet</w:t>
      </w:r>
      <w:r w:rsidRPr="00C17881">
        <w:rPr>
          <w:rFonts w:ascii="Calibri" w:eastAsia="Calibri" w:hAnsi="Calibri" w:cs="Arial"/>
          <w:sz w:val="18"/>
        </w:rPr>
        <w:t>;</w:t>
      </w:r>
      <w:proofErr w:type="gramEnd"/>
    </w:p>
    <w:p w14:paraId="227BDC01" w14:textId="77777777" w:rsidR="00844593" w:rsidRPr="00C17881" w:rsidRDefault="00844593" w:rsidP="00844593">
      <w:pPr>
        <w:tabs>
          <w:tab w:val="left" w:pos="158"/>
        </w:tabs>
        <w:spacing w:after="120" w:line="240" w:lineRule="auto"/>
        <w:ind w:left="1440" w:hanging="720"/>
        <w:rPr>
          <w:rFonts w:ascii="Calibri" w:eastAsia="Calibri" w:hAnsi="Calibri" w:cs="Arial"/>
          <w:sz w:val="18"/>
        </w:rPr>
      </w:pPr>
      <w:r w:rsidRPr="00C17881">
        <w:rPr>
          <w:rFonts w:ascii="Calibri" w:eastAsia="Calibri" w:hAnsi="Calibri" w:cs="Arial"/>
          <w:b/>
          <w:sz w:val="18"/>
        </w:rPr>
        <w:t>(g)</w:t>
      </w:r>
      <w:r w:rsidRPr="00C17881">
        <w:rPr>
          <w:rFonts w:ascii="Calibri" w:eastAsia="Calibri" w:hAnsi="Calibri" w:cs="Arial"/>
          <w:sz w:val="18"/>
        </w:rPr>
        <w:tab/>
        <w:t xml:space="preserve">at the choice of Customer, delete or return all the Personal Data to Customer after the end of the provision of services relating to processing, and delete existing copies unless Union or Member State law requires storage of the Personal </w:t>
      </w:r>
      <w:proofErr w:type="gramStart"/>
      <w:r w:rsidRPr="00C17881">
        <w:rPr>
          <w:rFonts w:ascii="Calibri" w:eastAsia="Calibri" w:hAnsi="Calibri" w:cs="Arial"/>
          <w:sz w:val="18"/>
        </w:rPr>
        <w:t>Data;</w:t>
      </w:r>
      <w:proofErr w:type="gramEnd"/>
      <w:r w:rsidRPr="00C17881">
        <w:rPr>
          <w:rFonts w:ascii="Calibri" w:eastAsia="Calibri" w:hAnsi="Calibri" w:cs="Arial"/>
          <w:sz w:val="18"/>
        </w:rPr>
        <w:t xml:space="preserve"> </w:t>
      </w:r>
    </w:p>
    <w:p w14:paraId="04B3CEAF" w14:textId="77777777" w:rsidR="00844593" w:rsidRPr="00C17881" w:rsidRDefault="00844593" w:rsidP="00844593">
      <w:pPr>
        <w:tabs>
          <w:tab w:val="left" w:pos="158"/>
        </w:tabs>
        <w:spacing w:after="120" w:line="240" w:lineRule="auto"/>
        <w:ind w:left="1440" w:hanging="720"/>
        <w:rPr>
          <w:rFonts w:ascii="Calibri" w:eastAsia="Calibri" w:hAnsi="Calibri" w:cs="Arial"/>
          <w:sz w:val="18"/>
        </w:rPr>
      </w:pPr>
      <w:r w:rsidRPr="00C17881">
        <w:rPr>
          <w:rFonts w:ascii="Calibri" w:eastAsia="Calibri" w:hAnsi="Calibri" w:cs="Arial"/>
          <w:b/>
          <w:sz w:val="18"/>
        </w:rPr>
        <w:t>(h)</w:t>
      </w:r>
      <w:r w:rsidRPr="00C17881">
        <w:rPr>
          <w:rFonts w:ascii="Calibri" w:eastAsia="Calibri" w:hAnsi="Calibri" w:cs="Arial"/>
          <w:sz w:val="18"/>
        </w:rPr>
        <w:tab/>
        <w:t xml:space="preserve">make available to Customer all information necessary to demonstrate compliance with the obligations laid down in Article 28 of the GDPR and allow for and contribute to audits, including inspections, conducted by Customer or another auditor mandated by Customer. </w:t>
      </w:r>
    </w:p>
    <w:p w14:paraId="010CCB85" w14:textId="28B68DD7" w:rsidR="00844593" w:rsidRPr="00C17881" w:rsidRDefault="00211E82"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sz w:val="18"/>
        </w:rPr>
        <w:t>21Vianet</w:t>
      </w:r>
      <w:r w:rsidR="00844593" w:rsidRPr="00C17881">
        <w:rPr>
          <w:rFonts w:ascii="Calibri" w:eastAsia="Calibri" w:hAnsi="Calibri" w:cs="Arial"/>
          <w:sz w:val="18"/>
        </w:rPr>
        <w:t xml:space="preserve"> shall immediately inform Customer if, in its opinion, an instruction infringes the GDPR or other Union or Member State data protection provisions. (Article 28(3))</w:t>
      </w:r>
    </w:p>
    <w:p w14:paraId="62E86CC7" w14:textId="18CC6DE3" w:rsidR="00844593" w:rsidRPr="00C17881" w:rsidRDefault="00844593"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b/>
          <w:sz w:val="18"/>
        </w:rPr>
        <w:t>3.</w:t>
      </w:r>
      <w:r w:rsidRPr="00C17881">
        <w:rPr>
          <w:rFonts w:ascii="Calibri" w:eastAsia="Calibri" w:hAnsi="Calibri" w:cs="Arial"/>
          <w:sz w:val="18"/>
        </w:rPr>
        <w:t xml:space="preserve"> Where </w:t>
      </w:r>
      <w:r w:rsidR="00211E82" w:rsidRPr="00C17881">
        <w:rPr>
          <w:rFonts w:ascii="Calibri" w:eastAsia="Calibri" w:hAnsi="Calibri" w:cs="Arial"/>
          <w:sz w:val="18"/>
        </w:rPr>
        <w:t>21Vianet</w:t>
      </w:r>
      <w:r w:rsidRPr="00C17881">
        <w:rPr>
          <w:rFonts w:ascii="Calibri" w:eastAsia="Calibri" w:hAnsi="Calibri" w:cs="Arial"/>
          <w:sz w:val="18"/>
        </w:rPr>
        <w:t xml:space="preserve"> engages another processor for carrying out specific processing activities on behalf of Customer, the same data protection obligations as set out in these GDPR Terms shall be imposed on that other processor by way of a contract or other legal act under Union or Member State law, </w:t>
      </w:r>
      <w:proofErr w:type="gramStart"/>
      <w:r w:rsidRPr="00C17881">
        <w:rPr>
          <w:rFonts w:ascii="Calibri" w:eastAsia="Calibri" w:hAnsi="Calibri" w:cs="Arial"/>
          <w:sz w:val="18"/>
        </w:rPr>
        <w:t>in particular providing</w:t>
      </w:r>
      <w:proofErr w:type="gramEnd"/>
      <w:r w:rsidRPr="00C17881">
        <w:rPr>
          <w:rFonts w:ascii="Calibri" w:eastAsia="Calibri" w:hAnsi="Calibri" w:cs="Arial"/>
          <w:sz w:val="18"/>
        </w:rPr>
        <w:t xml:space="preserve"> sufficient guarantees to implement appropriate technical and </w:t>
      </w:r>
      <w:proofErr w:type="spellStart"/>
      <w:r w:rsidRPr="00C17881">
        <w:rPr>
          <w:rFonts w:ascii="Calibri" w:eastAsia="Calibri" w:hAnsi="Calibri" w:cs="Arial"/>
          <w:sz w:val="18"/>
        </w:rPr>
        <w:t>organisational</w:t>
      </w:r>
      <w:proofErr w:type="spellEnd"/>
      <w:r w:rsidRPr="00C17881">
        <w:rPr>
          <w:rFonts w:ascii="Calibri" w:eastAsia="Calibri" w:hAnsi="Calibri" w:cs="Arial"/>
          <w:sz w:val="18"/>
        </w:rPr>
        <w:t xml:space="preserve"> measures in such a manner that the processing will meet the requirements of the GDPR. Where that other processor fails to fulfil its data protection obligations, </w:t>
      </w:r>
      <w:r w:rsidR="00211E82" w:rsidRPr="00C17881">
        <w:rPr>
          <w:rFonts w:ascii="Calibri" w:eastAsia="Calibri" w:hAnsi="Calibri" w:cs="Arial"/>
          <w:sz w:val="18"/>
        </w:rPr>
        <w:t>21Vianet</w:t>
      </w:r>
      <w:r w:rsidRPr="00C17881">
        <w:rPr>
          <w:rFonts w:ascii="Calibri" w:eastAsia="Calibri" w:hAnsi="Calibri" w:cs="Arial"/>
          <w:sz w:val="18"/>
        </w:rPr>
        <w:t xml:space="preserve"> shall remain fully liable to the Customer for the performance of that other processor's obligations. (Article 28(4))</w:t>
      </w:r>
    </w:p>
    <w:p w14:paraId="09A208BB" w14:textId="75A06DB6" w:rsidR="00844593" w:rsidRPr="00C17881" w:rsidRDefault="00844593"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b/>
          <w:sz w:val="18"/>
        </w:rPr>
        <w:t>4.</w:t>
      </w:r>
      <w:r w:rsidRPr="00C17881">
        <w:rPr>
          <w:rFonts w:ascii="Calibri" w:eastAsia="Calibri" w:hAnsi="Calibri" w:cs="Arial"/>
          <w:sz w:val="18"/>
        </w:rPr>
        <w:t xml:space="preserve"> </w:t>
      </w:r>
      <w:proofErr w:type="gramStart"/>
      <w:r w:rsidRPr="00C17881">
        <w:rPr>
          <w:rFonts w:ascii="Calibri" w:eastAsia="Calibri" w:hAnsi="Calibri" w:cs="Arial"/>
          <w:sz w:val="18"/>
        </w:rPr>
        <w:t>Taking into account</w:t>
      </w:r>
      <w:proofErr w:type="gramEnd"/>
      <w:r w:rsidRPr="00C17881">
        <w:rPr>
          <w:rFonts w:ascii="Calibri" w:eastAsia="Calibri" w:hAnsi="Calibri" w:cs="Arial"/>
          <w:sz w:val="18"/>
        </w:rPr>
        <w:t xml:space="preserve"> the state of the art, the costs of implementation and the nature, scope, context and purposes of processing as well as the risk of varying likelihood and severity for the rights and freedoms of natural persons, Customer and </w:t>
      </w:r>
      <w:r w:rsidR="00F854E5" w:rsidRPr="00C17881">
        <w:rPr>
          <w:rFonts w:ascii="Calibri" w:eastAsia="Calibri" w:hAnsi="Calibri" w:cs="Arial"/>
          <w:sz w:val="18"/>
        </w:rPr>
        <w:t>21Vianet</w:t>
      </w:r>
      <w:r w:rsidRPr="00C17881">
        <w:rPr>
          <w:rFonts w:ascii="Calibri" w:eastAsia="Calibri" w:hAnsi="Calibri" w:cs="Arial"/>
          <w:sz w:val="18"/>
        </w:rPr>
        <w:t xml:space="preserve"> shall implement appropriate technical and </w:t>
      </w:r>
      <w:proofErr w:type="spellStart"/>
      <w:r w:rsidRPr="00C17881">
        <w:rPr>
          <w:rFonts w:ascii="Calibri" w:eastAsia="Calibri" w:hAnsi="Calibri" w:cs="Arial"/>
          <w:sz w:val="18"/>
        </w:rPr>
        <w:t>organisational</w:t>
      </w:r>
      <w:proofErr w:type="spellEnd"/>
      <w:r w:rsidRPr="00C17881">
        <w:rPr>
          <w:rFonts w:ascii="Calibri" w:eastAsia="Calibri" w:hAnsi="Calibri" w:cs="Arial"/>
          <w:sz w:val="18"/>
        </w:rPr>
        <w:t xml:space="preserve"> measures to ensure a level of security appropriate to the risk, including inter alia as appropriate: </w:t>
      </w:r>
    </w:p>
    <w:p w14:paraId="2835A53C" w14:textId="77777777" w:rsidR="00844593" w:rsidRPr="00C17881" w:rsidRDefault="00844593" w:rsidP="00844593">
      <w:pPr>
        <w:tabs>
          <w:tab w:val="left" w:pos="158"/>
        </w:tabs>
        <w:spacing w:after="120" w:line="240" w:lineRule="auto"/>
        <w:ind w:left="720"/>
        <w:rPr>
          <w:rFonts w:ascii="Calibri" w:eastAsia="Calibri" w:hAnsi="Calibri" w:cs="Calibri"/>
          <w:sz w:val="18"/>
          <w:szCs w:val="18"/>
        </w:rPr>
      </w:pPr>
      <w:r w:rsidRPr="00C17881">
        <w:rPr>
          <w:rFonts w:ascii="Calibri" w:eastAsia="Calibri" w:hAnsi="Calibri" w:cs="Calibri"/>
          <w:b/>
          <w:sz w:val="18"/>
          <w:szCs w:val="18"/>
        </w:rPr>
        <w:t>(a)</w:t>
      </w:r>
      <w:r w:rsidRPr="00C17881">
        <w:rPr>
          <w:rFonts w:ascii="Calibri" w:eastAsia="Calibri" w:hAnsi="Calibri" w:cs="Calibri"/>
          <w:sz w:val="18"/>
          <w:szCs w:val="18"/>
        </w:rPr>
        <w:tab/>
        <w:t xml:space="preserve">the </w:t>
      </w:r>
      <w:proofErr w:type="spellStart"/>
      <w:r w:rsidRPr="00C17881">
        <w:rPr>
          <w:rFonts w:ascii="Calibri" w:eastAsia="Calibri" w:hAnsi="Calibri" w:cs="Calibri"/>
          <w:sz w:val="18"/>
          <w:szCs w:val="18"/>
        </w:rPr>
        <w:t>pseudonymisation</w:t>
      </w:r>
      <w:proofErr w:type="spellEnd"/>
      <w:r w:rsidRPr="00C17881">
        <w:rPr>
          <w:rFonts w:ascii="Calibri" w:eastAsia="Calibri" w:hAnsi="Calibri" w:cs="Calibri"/>
          <w:sz w:val="18"/>
          <w:szCs w:val="18"/>
        </w:rPr>
        <w:t xml:space="preserve"> and encryption of Personal </w:t>
      </w:r>
      <w:proofErr w:type="gramStart"/>
      <w:r w:rsidRPr="00C17881">
        <w:rPr>
          <w:rFonts w:ascii="Calibri" w:eastAsia="Calibri" w:hAnsi="Calibri" w:cs="Calibri"/>
          <w:sz w:val="18"/>
          <w:szCs w:val="18"/>
        </w:rPr>
        <w:t>Data;</w:t>
      </w:r>
      <w:proofErr w:type="gramEnd"/>
      <w:r w:rsidRPr="00C17881">
        <w:rPr>
          <w:rFonts w:ascii="Calibri" w:eastAsia="Calibri" w:hAnsi="Calibri" w:cs="Calibri"/>
          <w:sz w:val="18"/>
          <w:szCs w:val="18"/>
        </w:rPr>
        <w:t xml:space="preserve"> </w:t>
      </w:r>
    </w:p>
    <w:p w14:paraId="2D10A439" w14:textId="77777777" w:rsidR="00844593" w:rsidRPr="00C17881" w:rsidRDefault="00844593" w:rsidP="00844593">
      <w:pPr>
        <w:tabs>
          <w:tab w:val="left" w:pos="158"/>
        </w:tabs>
        <w:spacing w:after="120" w:line="240" w:lineRule="auto"/>
        <w:ind w:left="720"/>
        <w:rPr>
          <w:rFonts w:ascii="Calibri" w:eastAsia="Calibri" w:hAnsi="Calibri" w:cs="Calibri"/>
          <w:sz w:val="18"/>
          <w:szCs w:val="18"/>
        </w:rPr>
      </w:pPr>
      <w:r w:rsidRPr="00C17881">
        <w:rPr>
          <w:rFonts w:ascii="Calibri" w:eastAsia="Calibri" w:hAnsi="Calibri" w:cs="Calibri"/>
          <w:b/>
          <w:sz w:val="18"/>
          <w:szCs w:val="18"/>
        </w:rPr>
        <w:lastRenderedPageBreak/>
        <w:t>(b)</w:t>
      </w:r>
      <w:r w:rsidRPr="00C17881">
        <w:rPr>
          <w:rFonts w:ascii="Calibri" w:eastAsia="Calibri" w:hAnsi="Calibri" w:cs="Calibri"/>
          <w:sz w:val="18"/>
          <w:szCs w:val="18"/>
        </w:rPr>
        <w:tab/>
        <w:t xml:space="preserve">the ability to ensure the ongoing confidentiality, integrity, availability and resilience of processing systems and </w:t>
      </w:r>
      <w:proofErr w:type="gramStart"/>
      <w:r w:rsidRPr="00C17881">
        <w:rPr>
          <w:rFonts w:ascii="Calibri" w:eastAsia="Calibri" w:hAnsi="Calibri" w:cs="Calibri"/>
          <w:sz w:val="18"/>
          <w:szCs w:val="18"/>
        </w:rPr>
        <w:t>services;</w:t>
      </w:r>
      <w:proofErr w:type="gramEnd"/>
      <w:r w:rsidRPr="00C17881">
        <w:rPr>
          <w:rFonts w:ascii="Calibri" w:eastAsia="Calibri" w:hAnsi="Calibri" w:cs="Calibri"/>
          <w:sz w:val="18"/>
          <w:szCs w:val="18"/>
        </w:rPr>
        <w:t xml:space="preserve"> </w:t>
      </w:r>
    </w:p>
    <w:p w14:paraId="7278E5BC" w14:textId="77777777" w:rsidR="00844593" w:rsidRPr="00C17881" w:rsidRDefault="00844593" w:rsidP="00844593">
      <w:pPr>
        <w:tabs>
          <w:tab w:val="left" w:pos="158"/>
        </w:tabs>
        <w:spacing w:after="120" w:line="240" w:lineRule="auto"/>
        <w:ind w:left="1440" w:hanging="720"/>
        <w:rPr>
          <w:rFonts w:ascii="Calibri" w:eastAsia="Calibri" w:hAnsi="Calibri" w:cs="Calibri"/>
          <w:sz w:val="18"/>
          <w:szCs w:val="18"/>
        </w:rPr>
      </w:pPr>
      <w:r w:rsidRPr="00C17881">
        <w:rPr>
          <w:rFonts w:ascii="Calibri" w:eastAsia="Calibri" w:hAnsi="Calibri" w:cs="Calibri"/>
          <w:b/>
          <w:sz w:val="18"/>
          <w:szCs w:val="18"/>
        </w:rPr>
        <w:t>(c)</w:t>
      </w:r>
      <w:r w:rsidRPr="00C17881">
        <w:rPr>
          <w:rFonts w:ascii="Calibri" w:eastAsia="Calibri" w:hAnsi="Calibri" w:cs="Calibri"/>
          <w:sz w:val="18"/>
          <w:szCs w:val="18"/>
        </w:rPr>
        <w:tab/>
        <w:t>the ability to restore the availability and access to Personal Data in a timely manner in the event of a physical or technical incident; and</w:t>
      </w:r>
    </w:p>
    <w:p w14:paraId="231264FE" w14:textId="77777777" w:rsidR="00844593" w:rsidRPr="00C17881" w:rsidRDefault="00844593" w:rsidP="00844593">
      <w:pPr>
        <w:tabs>
          <w:tab w:val="left" w:pos="158"/>
        </w:tabs>
        <w:spacing w:after="120" w:line="240" w:lineRule="auto"/>
        <w:ind w:left="1440" w:hanging="720"/>
        <w:rPr>
          <w:rFonts w:ascii="Calibri" w:eastAsia="Calibri" w:hAnsi="Calibri" w:cs="Calibri"/>
          <w:sz w:val="18"/>
          <w:szCs w:val="18"/>
        </w:rPr>
      </w:pPr>
      <w:r w:rsidRPr="00C17881">
        <w:rPr>
          <w:rFonts w:ascii="Calibri" w:eastAsia="Calibri" w:hAnsi="Calibri" w:cs="Calibri"/>
          <w:b/>
          <w:sz w:val="18"/>
          <w:szCs w:val="18"/>
        </w:rPr>
        <w:t>(d)</w:t>
      </w:r>
      <w:r w:rsidRPr="00C17881">
        <w:rPr>
          <w:rFonts w:ascii="Calibri" w:eastAsia="Calibri" w:hAnsi="Calibri" w:cs="Calibri"/>
          <w:sz w:val="18"/>
          <w:szCs w:val="18"/>
        </w:rPr>
        <w:tab/>
        <w:t xml:space="preserve">a process for regularly testing, </w:t>
      </w:r>
      <w:proofErr w:type="gramStart"/>
      <w:r w:rsidRPr="00C17881">
        <w:rPr>
          <w:rFonts w:ascii="Calibri" w:eastAsia="Calibri" w:hAnsi="Calibri" w:cs="Calibri"/>
          <w:sz w:val="18"/>
          <w:szCs w:val="18"/>
        </w:rPr>
        <w:t>assessing</w:t>
      </w:r>
      <w:proofErr w:type="gramEnd"/>
      <w:r w:rsidRPr="00C17881">
        <w:rPr>
          <w:rFonts w:ascii="Calibri" w:eastAsia="Calibri" w:hAnsi="Calibri" w:cs="Calibri"/>
          <w:sz w:val="18"/>
          <w:szCs w:val="18"/>
        </w:rPr>
        <w:t xml:space="preserve"> and evaluating the effectiveness of technical and </w:t>
      </w:r>
      <w:proofErr w:type="spellStart"/>
      <w:r w:rsidRPr="00C17881">
        <w:rPr>
          <w:rFonts w:ascii="Calibri" w:eastAsia="Calibri" w:hAnsi="Calibri" w:cs="Calibri"/>
          <w:sz w:val="18"/>
          <w:szCs w:val="18"/>
        </w:rPr>
        <w:t>organisational</w:t>
      </w:r>
      <w:proofErr w:type="spellEnd"/>
      <w:r w:rsidRPr="00C17881">
        <w:rPr>
          <w:rFonts w:ascii="Calibri" w:eastAsia="Calibri" w:hAnsi="Calibri" w:cs="Calibri"/>
          <w:sz w:val="18"/>
          <w:szCs w:val="18"/>
        </w:rPr>
        <w:t xml:space="preserve"> measures for ensuring the security of the processing. (Article 32(1))</w:t>
      </w:r>
    </w:p>
    <w:p w14:paraId="13B93C51" w14:textId="77777777" w:rsidR="00844593" w:rsidRPr="00C17881" w:rsidRDefault="00844593"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b/>
          <w:sz w:val="18"/>
        </w:rPr>
        <w:t>5.</w:t>
      </w:r>
      <w:r w:rsidRPr="00C17881">
        <w:rPr>
          <w:rFonts w:ascii="Calibri" w:eastAsia="Calibri" w:hAnsi="Calibri" w:cs="Arial"/>
          <w:sz w:val="18"/>
        </w:rPr>
        <w:t xml:space="preserve"> In assessing the appropriate level of security, account shall be taken of the risks that are presented by processing, </w:t>
      </w:r>
      <w:proofErr w:type="gramStart"/>
      <w:r w:rsidRPr="00C17881">
        <w:rPr>
          <w:rFonts w:ascii="Calibri" w:eastAsia="Calibri" w:hAnsi="Calibri" w:cs="Arial"/>
          <w:sz w:val="18"/>
        </w:rPr>
        <w:t>in particular from</w:t>
      </w:r>
      <w:proofErr w:type="gramEnd"/>
      <w:r w:rsidRPr="00C17881">
        <w:rPr>
          <w:rFonts w:ascii="Calibri" w:eastAsia="Calibri" w:hAnsi="Calibri" w:cs="Arial"/>
          <w:sz w:val="18"/>
        </w:rPr>
        <w:t xml:space="preserve"> accidental or unlawful destruction, loss, alteration, </w:t>
      </w:r>
      <w:proofErr w:type="spellStart"/>
      <w:r w:rsidRPr="00C17881">
        <w:rPr>
          <w:rFonts w:ascii="Calibri" w:eastAsia="Calibri" w:hAnsi="Calibri" w:cs="Arial"/>
          <w:sz w:val="18"/>
        </w:rPr>
        <w:t>unauthorised</w:t>
      </w:r>
      <w:proofErr w:type="spellEnd"/>
      <w:r w:rsidRPr="00C17881">
        <w:rPr>
          <w:rFonts w:ascii="Calibri" w:eastAsia="Calibri" w:hAnsi="Calibri" w:cs="Arial"/>
          <w:sz w:val="18"/>
        </w:rPr>
        <w:t xml:space="preserve"> disclosure of, or access to Personal Data transmitted, stored or otherwise processed. (Article 32(2))</w:t>
      </w:r>
    </w:p>
    <w:p w14:paraId="444BB350" w14:textId="0EE3DD44" w:rsidR="00844593" w:rsidRPr="00C17881" w:rsidRDefault="00844593"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b/>
          <w:sz w:val="18"/>
        </w:rPr>
        <w:t>6.</w:t>
      </w:r>
      <w:r w:rsidRPr="00C17881">
        <w:rPr>
          <w:rFonts w:ascii="Calibri" w:eastAsia="Calibri" w:hAnsi="Calibri" w:cs="Arial"/>
          <w:sz w:val="18"/>
        </w:rPr>
        <w:t xml:space="preserve"> Customer and </w:t>
      </w:r>
      <w:r w:rsidR="007F251C" w:rsidRPr="00C17881">
        <w:rPr>
          <w:rFonts w:ascii="Calibri" w:eastAsia="Calibri" w:hAnsi="Calibri" w:cs="Arial"/>
          <w:sz w:val="18"/>
        </w:rPr>
        <w:t>21Vianet</w:t>
      </w:r>
      <w:r w:rsidRPr="00C17881">
        <w:rPr>
          <w:rFonts w:ascii="Calibri" w:eastAsia="Calibri" w:hAnsi="Calibri" w:cs="Arial"/>
          <w:sz w:val="18"/>
        </w:rPr>
        <w:t xml:space="preserve"> shall take steps to ensure that any natural person acting under the authority of Customer or </w:t>
      </w:r>
      <w:r w:rsidR="003835C9" w:rsidRPr="00C17881">
        <w:rPr>
          <w:rFonts w:ascii="Calibri" w:eastAsia="Calibri" w:hAnsi="Calibri" w:cs="Arial"/>
          <w:sz w:val="18"/>
        </w:rPr>
        <w:t>21Vianet</w:t>
      </w:r>
      <w:r w:rsidRPr="00C17881">
        <w:rPr>
          <w:rFonts w:ascii="Calibri" w:eastAsia="Calibri" w:hAnsi="Calibri" w:cs="Arial"/>
          <w:sz w:val="18"/>
        </w:rPr>
        <w:t xml:space="preserve"> who has access to Personal Data does not process them except on instructions from </w:t>
      </w:r>
      <w:proofErr w:type="gramStart"/>
      <w:r w:rsidRPr="00C17881">
        <w:rPr>
          <w:rFonts w:ascii="Calibri" w:eastAsia="Calibri" w:hAnsi="Calibri" w:cs="Arial"/>
          <w:sz w:val="18"/>
        </w:rPr>
        <w:t>Customer, unless</w:t>
      </w:r>
      <w:proofErr w:type="gramEnd"/>
      <w:r w:rsidRPr="00C17881">
        <w:rPr>
          <w:rFonts w:ascii="Calibri" w:eastAsia="Calibri" w:hAnsi="Calibri" w:cs="Arial"/>
          <w:sz w:val="18"/>
        </w:rPr>
        <w:t xml:space="preserve"> he or she is required to do so by Union or Member State law. (Article 32(4))</w:t>
      </w:r>
    </w:p>
    <w:p w14:paraId="272ACD45" w14:textId="25373BEE" w:rsidR="00844593" w:rsidRPr="00C17881" w:rsidRDefault="00844593" w:rsidP="00844593">
      <w:pPr>
        <w:tabs>
          <w:tab w:val="left" w:pos="158"/>
        </w:tabs>
        <w:spacing w:after="120" w:line="240" w:lineRule="auto"/>
        <w:ind w:left="158"/>
        <w:rPr>
          <w:rFonts w:ascii="Calibri" w:eastAsia="Calibri" w:hAnsi="Calibri" w:cs="Arial"/>
          <w:sz w:val="18"/>
        </w:rPr>
      </w:pPr>
      <w:r w:rsidRPr="00C17881">
        <w:rPr>
          <w:rFonts w:ascii="Calibri" w:eastAsia="Calibri" w:hAnsi="Calibri" w:cs="Arial"/>
          <w:b/>
          <w:bCs/>
          <w:sz w:val="18"/>
        </w:rPr>
        <w:t>7.</w:t>
      </w:r>
      <w:r w:rsidRPr="00C17881">
        <w:rPr>
          <w:rFonts w:ascii="Calibri" w:eastAsia="Calibri" w:hAnsi="Calibri" w:cs="Arial"/>
          <w:sz w:val="18"/>
        </w:rPr>
        <w:t xml:space="preserve"> </w:t>
      </w:r>
      <w:r w:rsidR="00B85905" w:rsidRPr="00C17881">
        <w:rPr>
          <w:rFonts w:ascii="Calibri" w:eastAsia="Calibri" w:hAnsi="Calibri" w:cs="Arial"/>
          <w:sz w:val="18"/>
        </w:rPr>
        <w:t>21Vianet</w:t>
      </w:r>
      <w:r w:rsidRPr="00C17881">
        <w:rPr>
          <w:rFonts w:ascii="Calibri" w:eastAsia="Calibri" w:hAnsi="Calibri" w:cs="Arial"/>
          <w:sz w:val="18"/>
        </w:rPr>
        <w:t xml:space="preserve"> shall notify Customer without undue delay after becoming aware of a Personal Data breach. (Article 33(2)). Such notification will include that information a processor must provide to a controller under Article 33(3) to the extent such information is reasonably available to </w:t>
      </w:r>
      <w:r w:rsidR="00B85905" w:rsidRPr="00C17881">
        <w:rPr>
          <w:rFonts w:ascii="Calibri" w:eastAsia="Calibri" w:hAnsi="Calibri" w:cs="Arial"/>
          <w:sz w:val="18"/>
        </w:rPr>
        <w:t>21Vianet</w:t>
      </w:r>
      <w:r w:rsidRPr="00C17881">
        <w:rPr>
          <w:rFonts w:ascii="Calibri" w:eastAsia="Calibri" w:hAnsi="Calibri" w:cs="Arial"/>
          <w:sz w:val="18"/>
        </w:rPr>
        <w:t>.</w:t>
      </w:r>
    </w:p>
    <w:p w14:paraId="5D198720" w14:textId="77777777" w:rsidR="00E6542E" w:rsidRDefault="00E6542E"/>
    <w:sectPr w:rsidR="00E6542E" w:rsidSect="005E0E5C">
      <w:footerReference w:type="default" r:id="rId33"/>
      <w:pgSz w:w="12240" w:h="15840"/>
      <w:pgMar w:top="1440" w:right="720" w:bottom="1440" w:left="720"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5739308" w14:textId="77777777" w:rsidR="006164F3" w:rsidRDefault="006164F3" w:rsidP="008D24CA">
      <w:pPr>
        <w:spacing w:after="0" w:line="240" w:lineRule="auto"/>
      </w:pPr>
      <w:r>
        <w:separator/>
      </w:r>
    </w:p>
  </w:endnote>
  <w:endnote w:type="continuationSeparator" w:id="0">
    <w:p w14:paraId="2F5F4065" w14:textId="77777777" w:rsidR="006164F3" w:rsidRDefault="006164F3" w:rsidP="008D24CA">
      <w:pPr>
        <w:spacing w:after="0" w:line="240" w:lineRule="auto"/>
      </w:pPr>
      <w:r>
        <w:continuationSeparator/>
      </w:r>
    </w:p>
  </w:endnote>
  <w:endnote w:type="continuationNotice" w:id="1">
    <w:p w14:paraId="5BE30B6F" w14:textId="77777777" w:rsidR="006164F3" w:rsidRDefault="006164F3">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egoe UI">
    <w:panose1 w:val="020B0502040204020203"/>
    <w:charset w:val="00"/>
    <w:family w:val="swiss"/>
    <w:pitch w:val="variable"/>
    <w:sig w:usb0="E4002EFF" w:usb1="C000E47F" w:usb2="00000009" w:usb3="00000000" w:csb0="000001FF" w:csb1="00000000"/>
  </w:font>
  <w:font w:name="Calibri">
    <w:panose1 w:val="020F0502020204030204"/>
    <w:charset w:val="00"/>
    <w:family w:val="swiss"/>
    <w:pitch w:val="variable"/>
    <w:sig w:usb0="E4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DengXian Light">
    <w:altName w:val="等线 Light"/>
    <w:panose1 w:val="02010600030101010101"/>
    <w:charset w:val="86"/>
    <w:family w:val="auto"/>
    <w:pitch w:val="variable"/>
    <w:sig w:usb0="A00002BF" w:usb1="38CF7CFA" w:usb2="00000016" w:usb3="00000000" w:csb0="0004000F" w:csb1="00000000"/>
  </w:font>
  <w:font w:name="Microsoft YaHei">
    <w:altName w:val="微软雅黑"/>
    <w:panose1 w:val="020B0503020204020204"/>
    <w:charset w:val="86"/>
    <w:family w:val="swiss"/>
    <w:pitch w:val="variable"/>
    <w:sig w:usb0="80000287" w:usb1="2ACF3C50" w:usb2="00000016" w:usb3="00000000" w:csb0="0004001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8DADAE" w14:textId="1EE6AE7C" w:rsidR="00263F8E" w:rsidRDefault="00263F8E" w:rsidP="005E0E5C">
    <w:pPr>
      <w:pStyle w:val="ProductList-Body"/>
    </w:pPr>
    <w:r>
      <w:rPr>
        <w:noProof/>
        <w:lang w:eastAsia="zh-CN"/>
      </w:rPr>
      <w:drawing>
        <wp:inline distT="0" distB="0" distL="0" distR="0" wp14:anchorId="28DAC8C3" wp14:editId="6C549A4F">
          <wp:extent cx="1993692" cy="457200"/>
          <wp:effectExtent l="0" t="0" r="6985"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Microsoft logo.png"/>
                  <pic:cNvPicPr/>
                </pic:nvPicPr>
                <pic:blipFill>
                  <a:blip r:embed="rId1">
                    <a:extLst>
                      <a:ext uri="{28A0092B-C50C-407E-A947-70E740481C1C}">
                        <a14:useLocalDpi xmlns:a14="http://schemas.microsoft.com/office/drawing/2010/main" val="0"/>
                      </a:ext>
                    </a:extLst>
                  </a:blip>
                  <a:stretch>
                    <a:fillRect/>
                  </a:stretch>
                </pic:blipFill>
                <pic:spPr>
                  <a:xfrm>
                    <a:off x="0" y="0"/>
                    <a:ext cx="2155375" cy="494278"/>
                  </a:xfrm>
                  <a:prstGeom prst="rect">
                    <a:avLst/>
                  </a:prstGeom>
                </pic:spPr>
              </pic:pic>
            </a:graphicData>
          </a:graphic>
        </wp:inline>
      </w:drawing>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600"/>
      <w:gridCol w:w="3600"/>
      <w:gridCol w:w="3600"/>
    </w:tblGrid>
    <w:tr w:rsidR="00263F8E" w14:paraId="729AA358" w14:textId="77777777" w:rsidTr="00C927DC">
      <w:tc>
        <w:tcPr>
          <w:tcW w:w="3600" w:type="dxa"/>
        </w:tcPr>
        <w:p w14:paraId="00FD6C3D" w14:textId="4570DD6E" w:rsidR="00263F8E" w:rsidRDefault="00263F8E" w:rsidP="00C927DC">
          <w:pPr>
            <w:pStyle w:val="Header"/>
            <w:ind w:left="-115"/>
          </w:pPr>
        </w:p>
      </w:tc>
      <w:tc>
        <w:tcPr>
          <w:tcW w:w="3600" w:type="dxa"/>
        </w:tcPr>
        <w:p w14:paraId="1A1AF478" w14:textId="45322877" w:rsidR="00263F8E" w:rsidRDefault="00263F8E" w:rsidP="00C927DC">
          <w:pPr>
            <w:pStyle w:val="Header"/>
            <w:jc w:val="center"/>
          </w:pPr>
        </w:p>
      </w:tc>
      <w:tc>
        <w:tcPr>
          <w:tcW w:w="3600" w:type="dxa"/>
        </w:tcPr>
        <w:p w14:paraId="3A48BE14" w14:textId="2D9009C6" w:rsidR="00263F8E" w:rsidRDefault="00263F8E" w:rsidP="00C927DC">
          <w:pPr>
            <w:pStyle w:val="Header"/>
            <w:ind w:right="-115"/>
            <w:jc w:val="right"/>
          </w:pPr>
        </w:p>
      </w:tc>
    </w:tr>
  </w:tbl>
  <w:p w14:paraId="2A45F2D7" w14:textId="578AE155" w:rsidR="00263F8E" w:rsidRDefault="00263F8E" w:rsidP="00C927DC">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A490BF" w14:textId="77777777" w:rsidR="00263F8E" w:rsidRPr="0074788A" w:rsidRDefault="00263F8E" w:rsidP="005E0E5C">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1065" w:type="dxa"/>
      <w:tblLayout w:type="fixed"/>
      <w:tblCellMar>
        <w:left w:w="72" w:type="dxa"/>
        <w:right w:w="72" w:type="dxa"/>
      </w:tblCellMar>
      <w:tblLook w:val="04A0" w:firstRow="1" w:lastRow="0" w:firstColumn="1" w:lastColumn="0" w:noHBand="0" w:noVBand="1"/>
    </w:tblPr>
    <w:tblGrid>
      <w:gridCol w:w="1705"/>
      <w:gridCol w:w="181"/>
      <w:gridCol w:w="1619"/>
      <w:gridCol w:w="182"/>
      <w:gridCol w:w="1618"/>
      <w:gridCol w:w="183"/>
      <w:gridCol w:w="1706"/>
      <w:gridCol w:w="185"/>
      <w:gridCol w:w="1885"/>
      <w:gridCol w:w="185"/>
      <w:gridCol w:w="1616"/>
    </w:tblGrid>
    <w:tr w:rsidR="00263F8E" w:rsidRPr="00C76DF3" w14:paraId="5ECAFA58" w14:textId="77777777" w:rsidTr="00844593">
      <w:tc>
        <w:tcPr>
          <w:tcW w:w="1705" w:type="dxa"/>
          <w:tcBorders>
            <w:top w:val="single" w:sz="4" w:space="0" w:color="BFBFBF"/>
            <w:left w:val="single" w:sz="4" w:space="0" w:color="BFBFBF"/>
            <w:bottom w:val="single" w:sz="4" w:space="0" w:color="BFBFBF"/>
            <w:right w:val="single" w:sz="4" w:space="0" w:color="BFBFBF"/>
          </w:tcBorders>
          <w:shd w:val="clear" w:color="auto" w:fill="BFBFBF"/>
          <w:vAlign w:val="center"/>
        </w:tcPr>
        <w:p w14:paraId="3AA289F4" w14:textId="77777777" w:rsidR="00263F8E" w:rsidRPr="00844593" w:rsidRDefault="002610B0" w:rsidP="005E0E5C">
          <w:pPr>
            <w:pStyle w:val="ProductList-OfferingBody"/>
            <w:ind w:left="-77" w:right="-73"/>
            <w:jc w:val="center"/>
            <w:rPr>
              <w:color w:val="808080"/>
              <w:sz w:val="14"/>
              <w:szCs w:val="14"/>
            </w:rPr>
          </w:pPr>
          <w:hyperlink w:anchor="TableofContents" w:history="1">
            <w:r w:rsidR="00263F8E" w:rsidRPr="00591643">
              <w:rPr>
                <w:rStyle w:val="Hyperlink1"/>
                <w:sz w:val="14"/>
                <w:szCs w:val="14"/>
              </w:rPr>
              <w:t>Table of Contents</w:t>
            </w:r>
          </w:hyperlink>
        </w:p>
      </w:tc>
      <w:tc>
        <w:tcPr>
          <w:tcW w:w="181" w:type="dxa"/>
          <w:tcBorders>
            <w:top w:val="nil"/>
            <w:left w:val="single" w:sz="4" w:space="0" w:color="BFBFBF"/>
            <w:bottom w:val="nil"/>
            <w:right w:val="single" w:sz="4" w:space="0" w:color="BFBFBF"/>
          </w:tcBorders>
          <w:vAlign w:val="center"/>
        </w:tcPr>
        <w:p w14:paraId="08933A93" w14:textId="77777777" w:rsidR="00263F8E" w:rsidRPr="00844593" w:rsidRDefault="00263F8E" w:rsidP="005E0E5C">
          <w:pPr>
            <w:pStyle w:val="ProductList-OfferingBody"/>
            <w:ind w:left="-71"/>
            <w:rPr>
              <w:color w:val="808080"/>
              <w:sz w:val="14"/>
              <w:szCs w:val="14"/>
            </w:rPr>
          </w:pPr>
          <w:r w:rsidRPr="00844593">
            <w:rPr>
              <w:rFonts w:ascii="Wingdings" w:hAnsi="Wingdings" w:cs="Wingdings"/>
              <w:color w:val="808080"/>
              <w:sz w:val="14"/>
              <w:szCs w:val="14"/>
            </w:rPr>
            <w:t></w:t>
          </w:r>
        </w:p>
      </w:tc>
      <w:tc>
        <w:tcPr>
          <w:tcW w:w="1619"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133AC038" w14:textId="77777777" w:rsidR="00263F8E" w:rsidRPr="00844593" w:rsidRDefault="002610B0" w:rsidP="005E0E5C">
          <w:pPr>
            <w:pStyle w:val="ProductList-OfferingBody"/>
            <w:ind w:left="-72" w:right="-74"/>
            <w:jc w:val="center"/>
            <w:rPr>
              <w:color w:val="808080"/>
              <w:sz w:val="14"/>
              <w:szCs w:val="14"/>
            </w:rPr>
          </w:pPr>
          <w:hyperlink w:anchor="Introduction" w:history="1">
            <w:r w:rsidR="00263F8E" w:rsidRPr="003812FE">
              <w:rPr>
                <w:rStyle w:val="Hyperlink1"/>
                <w:sz w:val="14"/>
                <w:szCs w:val="14"/>
              </w:rPr>
              <w:t>Introduction</w:t>
            </w:r>
          </w:hyperlink>
        </w:p>
      </w:tc>
      <w:tc>
        <w:tcPr>
          <w:tcW w:w="182" w:type="dxa"/>
          <w:tcBorders>
            <w:top w:val="nil"/>
            <w:left w:val="single" w:sz="4" w:space="0" w:color="BFBFBF"/>
            <w:bottom w:val="nil"/>
            <w:right w:val="single" w:sz="4" w:space="0" w:color="BFBFBF"/>
          </w:tcBorders>
          <w:vAlign w:val="center"/>
        </w:tcPr>
        <w:p w14:paraId="4FECDB44" w14:textId="77777777" w:rsidR="00263F8E" w:rsidRPr="00844593" w:rsidRDefault="00263F8E" w:rsidP="005E0E5C">
          <w:pPr>
            <w:pStyle w:val="ProductList-OfferingBody"/>
            <w:ind w:left="-70"/>
            <w:rPr>
              <w:color w:val="808080"/>
              <w:sz w:val="14"/>
              <w:szCs w:val="14"/>
            </w:rPr>
          </w:pPr>
          <w:r w:rsidRPr="00844593">
            <w:rPr>
              <w:rFonts w:ascii="Wingdings" w:hAnsi="Wingdings" w:cs="Wingdings"/>
              <w:color w:val="808080"/>
              <w:sz w:val="14"/>
              <w:szCs w:val="14"/>
            </w:rPr>
            <w:t></w:t>
          </w:r>
        </w:p>
      </w:tc>
      <w:tc>
        <w:tcPr>
          <w:tcW w:w="1618"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4CA49F03" w14:textId="77777777" w:rsidR="00263F8E" w:rsidRPr="00844593" w:rsidRDefault="002610B0" w:rsidP="005E0E5C">
          <w:pPr>
            <w:pStyle w:val="ProductList-OfferingBody"/>
            <w:ind w:left="-72" w:right="-75"/>
            <w:jc w:val="center"/>
            <w:rPr>
              <w:color w:val="808080"/>
              <w:sz w:val="14"/>
              <w:szCs w:val="14"/>
            </w:rPr>
          </w:pPr>
          <w:hyperlink w:anchor="GeneralTerms" w:history="1">
            <w:r w:rsidR="00263F8E" w:rsidRPr="003812FE">
              <w:rPr>
                <w:rStyle w:val="Hyperlink1"/>
                <w:sz w:val="14"/>
                <w:szCs w:val="14"/>
              </w:rPr>
              <w:t>General Terms</w:t>
            </w:r>
          </w:hyperlink>
        </w:p>
      </w:tc>
      <w:tc>
        <w:tcPr>
          <w:tcW w:w="183" w:type="dxa"/>
          <w:tcBorders>
            <w:top w:val="nil"/>
            <w:left w:val="single" w:sz="4" w:space="0" w:color="BFBFBF"/>
            <w:bottom w:val="nil"/>
            <w:right w:val="single" w:sz="4" w:space="0" w:color="BFBFBF"/>
          </w:tcBorders>
          <w:vAlign w:val="center"/>
        </w:tcPr>
        <w:p w14:paraId="627511BA" w14:textId="77777777" w:rsidR="00263F8E" w:rsidRPr="00844593" w:rsidRDefault="00263F8E" w:rsidP="005E0E5C">
          <w:pPr>
            <w:pStyle w:val="ProductList-OfferingBody"/>
            <w:ind w:left="-69"/>
            <w:jc w:val="center"/>
            <w:rPr>
              <w:color w:val="808080"/>
              <w:sz w:val="14"/>
              <w:szCs w:val="14"/>
            </w:rPr>
          </w:pPr>
          <w:r w:rsidRPr="00844593">
            <w:rPr>
              <w:rFonts w:ascii="Wingdings" w:hAnsi="Wingdings" w:cs="Wingdings"/>
              <w:color w:val="808080"/>
              <w:sz w:val="14"/>
              <w:szCs w:val="14"/>
            </w:rPr>
            <w:t></w:t>
          </w:r>
        </w:p>
      </w:tc>
      <w:tc>
        <w:tcPr>
          <w:tcW w:w="1706"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4035EC07" w14:textId="77777777" w:rsidR="00263F8E" w:rsidRPr="00844593" w:rsidRDefault="002610B0" w:rsidP="005E0E5C">
          <w:pPr>
            <w:pStyle w:val="ProductList-OfferingBody"/>
            <w:ind w:left="-72" w:right="-77"/>
            <w:jc w:val="center"/>
            <w:rPr>
              <w:color w:val="808080"/>
              <w:sz w:val="14"/>
              <w:szCs w:val="14"/>
            </w:rPr>
          </w:pPr>
          <w:hyperlink w:anchor="PrivacyandSecurityTerms" w:history="1">
            <w:r w:rsidR="00263F8E" w:rsidRPr="003812FE">
              <w:rPr>
                <w:rStyle w:val="Hyperlink1"/>
                <w:sz w:val="14"/>
                <w:szCs w:val="14"/>
              </w:rPr>
              <w:t>Privacy and Security Terms</w:t>
            </w:r>
          </w:hyperlink>
        </w:p>
      </w:tc>
      <w:tc>
        <w:tcPr>
          <w:tcW w:w="185" w:type="dxa"/>
          <w:tcBorders>
            <w:top w:val="nil"/>
            <w:left w:val="single" w:sz="4" w:space="0" w:color="BFBFBF"/>
            <w:bottom w:val="nil"/>
            <w:right w:val="single" w:sz="4" w:space="0" w:color="BFBFBF"/>
          </w:tcBorders>
          <w:vAlign w:val="center"/>
        </w:tcPr>
        <w:p w14:paraId="6FACB21D" w14:textId="77777777" w:rsidR="00263F8E" w:rsidRPr="00844593" w:rsidRDefault="00263F8E" w:rsidP="005E0E5C">
          <w:pPr>
            <w:pStyle w:val="ProductList-OfferingBody"/>
            <w:ind w:left="-67"/>
            <w:jc w:val="center"/>
            <w:rPr>
              <w:color w:val="808080"/>
              <w:sz w:val="14"/>
              <w:szCs w:val="14"/>
            </w:rPr>
          </w:pPr>
          <w:r w:rsidRPr="00844593">
            <w:rPr>
              <w:rFonts w:ascii="Wingdings" w:hAnsi="Wingdings" w:cs="Wingdings"/>
              <w:color w:val="808080"/>
              <w:sz w:val="14"/>
              <w:szCs w:val="14"/>
            </w:rPr>
            <w:t></w:t>
          </w:r>
        </w:p>
      </w:tc>
      <w:tc>
        <w:tcPr>
          <w:tcW w:w="1885"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4F3A001D" w14:textId="77777777" w:rsidR="00263F8E" w:rsidRPr="00844593" w:rsidRDefault="002610B0" w:rsidP="005E0E5C">
          <w:pPr>
            <w:pStyle w:val="ProductList-OfferingBody"/>
            <w:ind w:left="-72" w:right="-77"/>
            <w:jc w:val="center"/>
            <w:rPr>
              <w:color w:val="808080"/>
              <w:sz w:val="14"/>
              <w:szCs w:val="14"/>
            </w:rPr>
          </w:pPr>
          <w:hyperlink w:anchor="OnlineServiceSpecificTerms" w:history="1">
            <w:r w:rsidR="00263F8E">
              <w:rPr>
                <w:rStyle w:val="Hyperlink1"/>
                <w:sz w:val="14"/>
                <w:szCs w:val="14"/>
              </w:rPr>
              <w:t>Online Service – S</w:t>
            </w:r>
            <w:r w:rsidR="00263F8E" w:rsidRPr="003812FE">
              <w:rPr>
                <w:rStyle w:val="Hyperlink1"/>
                <w:sz w:val="14"/>
                <w:szCs w:val="14"/>
              </w:rPr>
              <w:t>pecific Terms</w:t>
            </w:r>
          </w:hyperlink>
        </w:p>
      </w:tc>
      <w:tc>
        <w:tcPr>
          <w:tcW w:w="185" w:type="dxa"/>
          <w:tcBorders>
            <w:top w:val="nil"/>
            <w:left w:val="single" w:sz="4" w:space="0" w:color="BFBFBF"/>
            <w:bottom w:val="nil"/>
            <w:right w:val="single" w:sz="4" w:space="0" w:color="BFBFBF"/>
          </w:tcBorders>
          <w:vAlign w:val="center"/>
        </w:tcPr>
        <w:p w14:paraId="7F2342DB" w14:textId="77777777" w:rsidR="00263F8E" w:rsidRPr="00844593" w:rsidRDefault="00263F8E" w:rsidP="005E0E5C">
          <w:pPr>
            <w:pStyle w:val="ProductList-OfferingBody"/>
            <w:ind w:left="-67"/>
            <w:jc w:val="center"/>
            <w:rPr>
              <w:color w:val="808080"/>
              <w:sz w:val="14"/>
              <w:szCs w:val="14"/>
            </w:rPr>
          </w:pPr>
          <w:r w:rsidRPr="00844593">
            <w:rPr>
              <w:rFonts w:ascii="Wingdings" w:hAnsi="Wingdings" w:cs="Wingdings"/>
              <w:color w:val="808080"/>
              <w:sz w:val="14"/>
              <w:szCs w:val="14"/>
            </w:rPr>
            <w:t></w:t>
          </w:r>
        </w:p>
      </w:tc>
      <w:tc>
        <w:tcPr>
          <w:tcW w:w="1616"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06C8C219" w14:textId="77777777" w:rsidR="00263F8E" w:rsidRPr="00844593" w:rsidRDefault="002610B0" w:rsidP="005E0E5C">
          <w:pPr>
            <w:pStyle w:val="ProductList-OfferingBody"/>
            <w:ind w:left="-72" w:right="-76"/>
            <w:jc w:val="center"/>
            <w:rPr>
              <w:color w:val="808080"/>
              <w:sz w:val="14"/>
              <w:szCs w:val="14"/>
            </w:rPr>
          </w:pPr>
          <w:hyperlink w:anchor="Attachment1" w:history="1">
            <w:r w:rsidR="00263F8E" w:rsidRPr="003812FE">
              <w:rPr>
                <w:rStyle w:val="Hyperlink1"/>
                <w:sz w:val="14"/>
                <w:szCs w:val="14"/>
              </w:rPr>
              <w:t>Attachments</w:t>
            </w:r>
          </w:hyperlink>
        </w:p>
      </w:tc>
    </w:tr>
  </w:tbl>
  <w:p w14:paraId="2BF2E3D4" w14:textId="77777777" w:rsidR="00263F8E" w:rsidRPr="00591643" w:rsidRDefault="00263F8E">
    <w:pPr>
      <w:pStyle w:val="Footer"/>
      <w:rPr>
        <w:sz w:val="14"/>
        <w:szCs w:val="14"/>
      </w:rP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0800" w:type="dxa"/>
      <w:tblLayout w:type="fixed"/>
      <w:tblCellMar>
        <w:left w:w="72" w:type="dxa"/>
        <w:right w:w="72" w:type="dxa"/>
      </w:tblCellMar>
      <w:tblLook w:val="04A0" w:firstRow="1" w:lastRow="0" w:firstColumn="1" w:lastColumn="0" w:noHBand="0" w:noVBand="1"/>
    </w:tblPr>
    <w:tblGrid>
      <w:gridCol w:w="2008"/>
      <w:gridCol w:w="213"/>
      <w:gridCol w:w="1906"/>
      <w:gridCol w:w="214"/>
      <w:gridCol w:w="1905"/>
      <w:gridCol w:w="215"/>
      <w:gridCol w:w="2219"/>
      <w:gridCol w:w="218"/>
      <w:gridCol w:w="1902"/>
    </w:tblGrid>
    <w:tr w:rsidR="00263F8E" w:rsidRPr="00C76DF3" w14:paraId="52B1C237" w14:textId="77777777" w:rsidTr="00844593">
      <w:tc>
        <w:tcPr>
          <w:tcW w:w="1705"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45AA37B4" w14:textId="77777777" w:rsidR="00263F8E" w:rsidRPr="00844593" w:rsidRDefault="002610B0" w:rsidP="005E0E5C">
          <w:pPr>
            <w:pStyle w:val="ProductList-OfferingBody"/>
            <w:ind w:left="-77" w:right="-73"/>
            <w:jc w:val="center"/>
            <w:rPr>
              <w:color w:val="808080"/>
              <w:sz w:val="14"/>
              <w:szCs w:val="14"/>
            </w:rPr>
          </w:pPr>
          <w:hyperlink w:anchor="TableofContents" w:history="1">
            <w:r w:rsidR="00263F8E" w:rsidRPr="00591643">
              <w:rPr>
                <w:rStyle w:val="Hyperlink1"/>
                <w:sz w:val="14"/>
                <w:szCs w:val="14"/>
              </w:rPr>
              <w:t>Table of Contents</w:t>
            </w:r>
          </w:hyperlink>
        </w:p>
      </w:tc>
      <w:tc>
        <w:tcPr>
          <w:tcW w:w="181" w:type="dxa"/>
          <w:tcBorders>
            <w:top w:val="nil"/>
            <w:left w:val="single" w:sz="4" w:space="0" w:color="BFBFBF"/>
            <w:bottom w:val="nil"/>
            <w:right w:val="single" w:sz="4" w:space="0" w:color="BFBFBF"/>
          </w:tcBorders>
          <w:vAlign w:val="center"/>
        </w:tcPr>
        <w:p w14:paraId="2E27C457" w14:textId="77777777" w:rsidR="00263F8E" w:rsidRPr="00844593" w:rsidRDefault="00263F8E" w:rsidP="005E0E5C">
          <w:pPr>
            <w:pStyle w:val="ProductList-OfferingBody"/>
            <w:ind w:left="-71"/>
            <w:rPr>
              <w:color w:val="808080"/>
              <w:sz w:val="14"/>
              <w:szCs w:val="14"/>
            </w:rPr>
          </w:pPr>
          <w:r w:rsidRPr="00844593">
            <w:rPr>
              <w:rFonts w:ascii="Wingdings" w:hAnsi="Wingdings" w:cs="Wingdings"/>
              <w:color w:val="808080"/>
              <w:sz w:val="14"/>
              <w:szCs w:val="14"/>
            </w:rPr>
            <w:t></w:t>
          </w:r>
        </w:p>
      </w:tc>
      <w:tc>
        <w:tcPr>
          <w:tcW w:w="1619" w:type="dxa"/>
          <w:tcBorders>
            <w:top w:val="single" w:sz="4" w:space="0" w:color="BFBFBF"/>
            <w:left w:val="single" w:sz="4" w:space="0" w:color="BFBFBF"/>
            <w:bottom w:val="single" w:sz="4" w:space="0" w:color="BFBFBF"/>
            <w:right w:val="single" w:sz="4" w:space="0" w:color="BFBFBF"/>
          </w:tcBorders>
          <w:shd w:val="clear" w:color="auto" w:fill="BFBFBF"/>
          <w:vAlign w:val="center"/>
        </w:tcPr>
        <w:p w14:paraId="46A4102D" w14:textId="77777777" w:rsidR="00263F8E" w:rsidRPr="00844593" w:rsidRDefault="002610B0" w:rsidP="005E0E5C">
          <w:pPr>
            <w:pStyle w:val="ProductList-OfferingBody"/>
            <w:ind w:left="-72" w:right="-74"/>
            <w:jc w:val="center"/>
            <w:rPr>
              <w:color w:val="808080"/>
              <w:sz w:val="14"/>
              <w:szCs w:val="14"/>
            </w:rPr>
          </w:pPr>
          <w:hyperlink w:anchor="Introduction" w:history="1">
            <w:r w:rsidR="00263F8E" w:rsidRPr="003812FE">
              <w:rPr>
                <w:rStyle w:val="Hyperlink1"/>
                <w:sz w:val="14"/>
                <w:szCs w:val="14"/>
              </w:rPr>
              <w:t>Introduction</w:t>
            </w:r>
          </w:hyperlink>
        </w:p>
      </w:tc>
      <w:tc>
        <w:tcPr>
          <w:tcW w:w="182" w:type="dxa"/>
          <w:tcBorders>
            <w:top w:val="nil"/>
            <w:left w:val="single" w:sz="4" w:space="0" w:color="BFBFBF"/>
            <w:bottom w:val="nil"/>
            <w:right w:val="single" w:sz="4" w:space="0" w:color="BFBFBF"/>
          </w:tcBorders>
          <w:vAlign w:val="center"/>
        </w:tcPr>
        <w:p w14:paraId="1F0D6EA2" w14:textId="77777777" w:rsidR="00263F8E" w:rsidRPr="00844593" w:rsidRDefault="00263F8E" w:rsidP="005E0E5C">
          <w:pPr>
            <w:pStyle w:val="ProductList-OfferingBody"/>
            <w:ind w:left="-70"/>
            <w:rPr>
              <w:color w:val="808080"/>
              <w:sz w:val="14"/>
              <w:szCs w:val="14"/>
            </w:rPr>
          </w:pPr>
          <w:r w:rsidRPr="00844593">
            <w:rPr>
              <w:rFonts w:ascii="Wingdings" w:hAnsi="Wingdings" w:cs="Wingdings"/>
              <w:color w:val="808080"/>
              <w:sz w:val="14"/>
              <w:szCs w:val="14"/>
            </w:rPr>
            <w:t></w:t>
          </w:r>
        </w:p>
      </w:tc>
      <w:tc>
        <w:tcPr>
          <w:tcW w:w="1618"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6159FFFC" w14:textId="77777777" w:rsidR="00263F8E" w:rsidRPr="00844593" w:rsidRDefault="002610B0" w:rsidP="005E0E5C">
          <w:pPr>
            <w:pStyle w:val="ProductList-OfferingBody"/>
            <w:ind w:left="-72" w:right="-75"/>
            <w:jc w:val="center"/>
            <w:rPr>
              <w:color w:val="808080"/>
              <w:sz w:val="14"/>
              <w:szCs w:val="14"/>
            </w:rPr>
          </w:pPr>
          <w:hyperlink w:anchor="GeneralTerms" w:history="1">
            <w:r w:rsidR="00263F8E" w:rsidRPr="003812FE">
              <w:rPr>
                <w:rStyle w:val="Hyperlink1"/>
                <w:sz w:val="14"/>
                <w:szCs w:val="14"/>
              </w:rPr>
              <w:t>General Terms</w:t>
            </w:r>
          </w:hyperlink>
        </w:p>
      </w:tc>
      <w:tc>
        <w:tcPr>
          <w:tcW w:w="183" w:type="dxa"/>
          <w:tcBorders>
            <w:top w:val="nil"/>
            <w:left w:val="single" w:sz="4" w:space="0" w:color="BFBFBF"/>
            <w:bottom w:val="nil"/>
            <w:right w:val="single" w:sz="4" w:space="0" w:color="BFBFBF"/>
          </w:tcBorders>
          <w:vAlign w:val="center"/>
        </w:tcPr>
        <w:p w14:paraId="54BE5D28" w14:textId="77777777" w:rsidR="00263F8E" w:rsidRPr="00844593" w:rsidRDefault="00263F8E" w:rsidP="005E0E5C">
          <w:pPr>
            <w:pStyle w:val="ProductList-OfferingBody"/>
            <w:ind w:left="-69"/>
            <w:jc w:val="center"/>
            <w:rPr>
              <w:color w:val="808080"/>
              <w:sz w:val="14"/>
              <w:szCs w:val="14"/>
            </w:rPr>
          </w:pPr>
          <w:r w:rsidRPr="00844593">
            <w:rPr>
              <w:rFonts w:ascii="Wingdings" w:hAnsi="Wingdings" w:cs="Wingdings"/>
              <w:color w:val="808080"/>
              <w:sz w:val="14"/>
              <w:szCs w:val="14"/>
            </w:rPr>
            <w:t></w:t>
          </w:r>
        </w:p>
      </w:tc>
      <w:tc>
        <w:tcPr>
          <w:tcW w:w="1885"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2608B5FA" w14:textId="77777777" w:rsidR="00263F8E" w:rsidRPr="00844593" w:rsidRDefault="002610B0" w:rsidP="005E0E5C">
          <w:pPr>
            <w:pStyle w:val="ProductList-OfferingBody"/>
            <w:ind w:left="-72" w:right="-77"/>
            <w:jc w:val="center"/>
            <w:rPr>
              <w:color w:val="808080"/>
              <w:sz w:val="14"/>
              <w:szCs w:val="14"/>
            </w:rPr>
          </w:pPr>
          <w:hyperlink w:anchor="DatProtectionTerms" w:history="1">
            <w:r w:rsidR="00263F8E" w:rsidRPr="00B43A5F">
              <w:rPr>
                <w:rStyle w:val="Hyperlink1"/>
                <w:sz w:val="14"/>
                <w:szCs w:val="14"/>
              </w:rPr>
              <w:t>Data Protection Terms</w:t>
            </w:r>
          </w:hyperlink>
        </w:p>
      </w:tc>
      <w:tc>
        <w:tcPr>
          <w:tcW w:w="185" w:type="dxa"/>
          <w:tcBorders>
            <w:top w:val="nil"/>
            <w:left w:val="single" w:sz="4" w:space="0" w:color="BFBFBF"/>
            <w:bottom w:val="nil"/>
            <w:right w:val="single" w:sz="4" w:space="0" w:color="BFBFBF"/>
          </w:tcBorders>
          <w:vAlign w:val="center"/>
        </w:tcPr>
        <w:p w14:paraId="373A079F" w14:textId="77777777" w:rsidR="00263F8E" w:rsidRPr="00844593" w:rsidRDefault="00263F8E" w:rsidP="005E0E5C">
          <w:pPr>
            <w:pStyle w:val="ProductList-OfferingBody"/>
            <w:ind w:left="-67"/>
            <w:jc w:val="center"/>
            <w:rPr>
              <w:color w:val="808080"/>
              <w:sz w:val="14"/>
              <w:szCs w:val="14"/>
            </w:rPr>
          </w:pPr>
          <w:r w:rsidRPr="00844593">
            <w:rPr>
              <w:rFonts w:ascii="Wingdings" w:hAnsi="Wingdings" w:cs="Wingdings"/>
              <w:color w:val="808080"/>
              <w:sz w:val="14"/>
              <w:szCs w:val="14"/>
            </w:rPr>
            <w:t></w:t>
          </w:r>
        </w:p>
      </w:tc>
      <w:tc>
        <w:tcPr>
          <w:tcW w:w="1616"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48432365" w14:textId="77777777" w:rsidR="00263F8E" w:rsidRPr="00844593" w:rsidRDefault="002610B0" w:rsidP="005E0E5C">
          <w:pPr>
            <w:pStyle w:val="ProductList-OfferingBody"/>
            <w:ind w:left="-72" w:right="-76"/>
            <w:jc w:val="center"/>
            <w:rPr>
              <w:color w:val="808080"/>
              <w:sz w:val="14"/>
              <w:szCs w:val="14"/>
            </w:rPr>
          </w:pPr>
          <w:hyperlink w:anchor="Attachment1" w:history="1">
            <w:r w:rsidR="00263F8E" w:rsidRPr="00A01ED2">
              <w:rPr>
                <w:rStyle w:val="Hyperlink1"/>
                <w:sz w:val="14"/>
                <w:szCs w:val="14"/>
              </w:rPr>
              <w:t>Attachments</w:t>
            </w:r>
          </w:hyperlink>
        </w:p>
      </w:tc>
    </w:tr>
  </w:tbl>
  <w:p w14:paraId="0874A0BC" w14:textId="77777777" w:rsidR="00263F8E" w:rsidRPr="0074788A" w:rsidRDefault="00263F8E" w:rsidP="005E0E5C">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376678" w14:textId="77777777" w:rsidR="00263F8E" w:rsidRPr="00591643" w:rsidRDefault="00263F8E">
    <w:pPr>
      <w:pStyle w:val="Footer"/>
      <w:rPr>
        <w:sz w:val="14"/>
        <w:szCs w:val="14"/>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EC666F" w14:textId="77777777" w:rsidR="00263F8E" w:rsidRPr="0074788A" w:rsidRDefault="00263F8E" w:rsidP="005E0E5C">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6DEBDD" w14:textId="77777777" w:rsidR="00263F8E" w:rsidRPr="0074788A" w:rsidRDefault="00263F8E" w:rsidP="005E0E5C">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13C74C" w14:textId="77777777" w:rsidR="00263F8E" w:rsidRPr="00AA025E" w:rsidRDefault="00263F8E">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1075773" w14:textId="77777777" w:rsidR="00263F8E" w:rsidRPr="00AA025E" w:rsidRDefault="00263F8E">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A1B7ED" w14:textId="77777777" w:rsidR="00263F8E" w:rsidRPr="0074788A" w:rsidRDefault="00263F8E" w:rsidP="005E0E5C">
    <w:pPr>
      <w:pStyle w:val="Foote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1065" w:type="dxa"/>
      <w:tblLayout w:type="fixed"/>
      <w:tblCellMar>
        <w:left w:w="72" w:type="dxa"/>
        <w:right w:w="72" w:type="dxa"/>
      </w:tblCellMar>
      <w:tblLook w:val="04A0" w:firstRow="1" w:lastRow="0" w:firstColumn="1" w:lastColumn="0" w:noHBand="0" w:noVBand="1"/>
    </w:tblPr>
    <w:tblGrid>
      <w:gridCol w:w="5532"/>
      <w:gridCol w:w="5533"/>
    </w:tblGrid>
    <w:tr w:rsidR="00263F8E" w:rsidRPr="00C76DF3" w14:paraId="73E5EB4F" w14:textId="77777777" w:rsidTr="00844593">
      <w:tc>
        <w:tcPr>
          <w:tcW w:w="360" w:type="dxa"/>
        </w:tcPr>
        <w:p w14:paraId="22EC4923" w14:textId="77777777" w:rsidR="00263F8E" w:rsidRDefault="00263F8E"/>
      </w:tc>
      <w:tc>
        <w:tcPr>
          <w:tcW w:w="360" w:type="dxa"/>
        </w:tcPr>
        <w:p w14:paraId="5DBE984F" w14:textId="77777777" w:rsidR="00263F8E" w:rsidRDefault="00263F8E"/>
      </w:tc>
    </w:tr>
  </w:tbl>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1065" w:type="dxa"/>
      <w:tblLayout w:type="fixed"/>
      <w:tblCellMar>
        <w:left w:w="72" w:type="dxa"/>
        <w:right w:w="72" w:type="dxa"/>
      </w:tblCellMar>
      <w:tblLook w:val="04A0" w:firstRow="1" w:lastRow="0" w:firstColumn="1" w:lastColumn="0" w:noHBand="0" w:noVBand="1"/>
    </w:tblPr>
    <w:tblGrid>
      <w:gridCol w:w="1705"/>
      <w:gridCol w:w="181"/>
      <w:gridCol w:w="1619"/>
      <w:gridCol w:w="182"/>
      <w:gridCol w:w="1618"/>
      <w:gridCol w:w="183"/>
      <w:gridCol w:w="1706"/>
      <w:gridCol w:w="185"/>
      <w:gridCol w:w="1885"/>
      <w:gridCol w:w="185"/>
      <w:gridCol w:w="1616"/>
    </w:tblGrid>
    <w:tr w:rsidR="00263F8E" w:rsidRPr="00C76DF3" w14:paraId="4C21FE2B" w14:textId="77777777" w:rsidTr="00844593">
      <w:tc>
        <w:tcPr>
          <w:tcW w:w="1705"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33295142" w14:textId="77777777" w:rsidR="00263F8E" w:rsidRPr="00844593" w:rsidRDefault="002610B0" w:rsidP="005E0E5C">
          <w:pPr>
            <w:pStyle w:val="ProductList-OfferingBody"/>
            <w:ind w:left="-77" w:right="-73"/>
            <w:jc w:val="center"/>
            <w:rPr>
              <w:color w:val="808080"/>
              <w:sz w:val="14"/>
              <w:szCs w:val="14"/>
            </w:rPr>
          </w:pPr>
          <w:hyperlink w:anchor="TableofContents" w:history="1">
            <w:r w:rsidR="00263F8E" w:rsidRPr="00591643">
              <w:rPr>
                <w:rStyle w:val="Hyperlink1"/>
                <w:sz w:val="14"/>
                <w:szCs w:val="14"/>
              </w:rPr>
              <w:t>Table of Contents</w:t>
            </w:r>
          </w:hyperlink>
        </w:p>
      </w:tc>
      <w:tc>
        <w:tcPr>
          <w:tcW w:w="181" w:type="dxa"/>
          <w:tcBorders>
            <w:top w:val="nil"/>
            <w:left w:val="single" w:sz="4" w:space="0" w:color="BFBFBF"/>
            <w:bottom w:val="nil"/>
            <w:right w:val="single" w:sz="4" w:space="0" w:color="BFBFBF"/>
          </w:tcBorders>
          <w:vAlign w:val="center"/>
        </w:tcPr>
        <w:p w14:paraId="531F0DAB" w14:textId="77777777" w:rsidR="00263F8E" w:rsidRPr="00844593" w:rsidRDefault="00263F8E" w:rsidP="005E0E5C">
          <w:pPr>
            <w:pStyle w:val="ProductList-OfferingBody"/>
            <w:ind w:left="-71"/>
            <w:rPr>
              <w:color w:val="808080"/>
              <w:sz w:val="14"/>
              <w:szCs w:val="14"/>
            </w:rPr>
          </w:pPr>
          <w:r w:rsidRPr="00844593">
            <w:rPr>
              <w:rFonts w:ascii="Wingdings" w:hAnsi="Wingdings" w:cs="Wingdings"/>
              <w:color w:val="808080"/>
              <w:sz w:val="14"/>
              <w:szCs w:val="14"/>
            </w:rPr>
            <w:t></w:t>
          </w:r>
        </w:p>
      </w:tc>
      <w:tc>
        <w:tcPr>
          <w:tcW w:w="1619"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695C37E7" w14:textId="77777777" w:rsidR="00263F8E" w:rsidRPr="00844593" w:rsidRDefault="002610B0" w:rsidP="005E0E5C">
          <w:pPr>
            <w:pStyle w:val="ProductList-OfferingBody"/>
            <w:ind w:left="-72" w:right="-74"/>
            <w:jc w:val="center"/>
            <w:rPr>
              <w:color w:val="808080"/>
              <w:sz w:val="14"/>
              <w:szCs w:val="14"/>
            </w:rPr>
          </w:pPr>
          <w:hyperlink w:anchor="Introduction" w:history="1">
            <w:r w:rsidR="00263F8E" w:rsidRPr="003812FE">
              <w:rPr>
                <w:rStyle w:val="Hyperlink1"/>
                <w:sz w:val="14"/>
                <w:szCs w:val="14"/>
              </w:rPr>
              <w:t>Introduction</w:t>
            </w:r>
          </w:hyperlink>
        </w:p>
      </w:tc>
      <w:tc>
        <w:tcPr>
          <w:tcW w:w="182" w:type="dxa"/>
          <w:tcBorders>
            <w:top w:val="nil"/>
            <w:left w:val="single" w:sz="4" w:space="0" w:color="BFBFBF"/>
            <w:bottom w:val="nil"/>
            <w:right w:val="single" w:sz="4" w:space="0" w:color="BFBFBF"/>
          </w:tcBorders>
          <w:vAlign w:val="center"/>
        </w:tcPr>
        <w:p w14:paraId="11D99082" w14:textId="77777777" w:rsidR="00263F8E" w:rsidRPr="00844593" w:rsidRDefault="00263F8E" w:rsidP="005E0E5C">
          <w:pPr>
            <w:pStyle w:val="ProductList-OfferingBody"/>
            <w:ind w:left="-70"/>
            <w:rPr>
              <w:color w:val="808080"/>
              <w:sz w:val="14"/>
              <w:szCs w:val="14"/>
            </w:rPr>
          </w:pPr>
          <w:r w:rsidRPr="00844593">
            <w:rPr>
              <w:rFonts w:ascii="Wingdings" w:hAnsi="Wingdings" w:cs="Wingdings"/>
              <w:color w:val="808080"/>
              <w:sz w:val="14"/>
              <w:szCs w:val="14"/>
            </w:rPr>
            <w:t></w:t>
          </w:r>
        </w:p>
      </w:tc>
      <w:tc>
        <w:tcPr>
          <w:tcW w:w="1618"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62897ACE" w14:textId="77777777" w:rsidR="00263F8E" w:rsidRPr="00844593" w:rsidRDefault="002610B0" w:rsidP="005E0E5C">
          <w:pPr>
            <w:pStyle w:val="ProductList-OfferingBody"/>
            <w:ind w:left="-72" w:right="-75"/>
            <w:jc w:val="center"/>
            <w:rPr>
              <w:color w:val="808080"/>
              <w:sz w:val="14"/>
              <w:szCs w:val="14"/>
            </w:rPr>
          </w:pPr>
          <w:hyperlink w:anchor="GeneralTerms" w:history="1">
            <w:r w:rsidR="00263F8E" w:rsidRPr="003812FE">
              <w:rPr>
                <w:rStyle w:val="Hyperlink1"/>
                <w:sz w:val="14"/>
                <w:szCs w:val="14"/>
              </w:rPr>
              <w:t>General Terms</w:t>
            </w:r>
          </w:hyperlink>
        </w:p>
      </w:tc>
      <w:tc>
        <w:tcPr>
          <w:tcW w:w="183" w:type="dxa"/>
          <w:tcBorders>
            <w:top w:val="nil"/>
            <w:left w:val="single" w:sz="4" w:space="0" w:color="BFBFBF"/>
            <w:bottom w:val="nil"/>
            <w:right w:val="single" w:sz="4" w:space="0" w:color="BFBFBF"/>
          </w:tcBorders>
          <w:vAlign w:val="center"/>
        </w:tcPr>
        <w:p w14:paraId="4F3917C9" w14:textId="77777777" w:rsidR="00263F8E" w:rsidRPr="00844593" w:rsidRDefault="00263F8E" w:rsidP="005E0E5C">
          <w:pPr>
            <w:pStyle w:val="ProductList-OfferingBody"/>
            <w:ind w:left="-69"/>
            <w:jc w:val="center"/>
            <w:rPr>
              <w:color w:val="808080"/>
              <w:sz w:val="14"/>
              <w:szCs w:val="14"/>
            </w:rPr>
          </w:pPr>
          <w:r w:rsidRPr="00844593">
            <w:rPr>
              <w:rFonts w:ascii="Wingdings" w:hAnsi="Wingdings" w:cs="Wingdings"/>
              <w:color w:val="808080"/>
              <w:sz w:val="14"/>
              <w:szCs w:val="14"/>
            </w:rPr>
            <w:t></w:t>
          </w:r>
        </w:p>
      </w:tc>
      <w:tc>
        <w:tcPr>
          <w:tcW w:w="1706"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5C5269E3" w14:textId="77777777" w:rsidR="00263F8E" w:rsidRPr="00844593" w:rsidRDefault="002610B0" w:rsidP="005E0E5C">
          <w:pPr>
            <w:pStyle w:val="ProductList-OfferingBody"/>
            <w:ind w:left="-72" w:right="-77"/>
            <w:jc w:val="center"/>
            <w:rPr>
              <w:color w:val="808080"/>
              <w:sz w:val="14"/>
              <w:szCs w:val="14"/>
            </w:rPr>
          </w:pPr>
          <w:hyperlink w:anchor="PrivacyandSecurityTerms" w:history="1">
            <w:r w:rsidR="00263F8E" w:rsidRPr="003812FE">
              <w:rPr>
                <w:rStyle w:val="Hyperlink1"/>
                <w:sz w:val="14"/>
                <w:szCs w:val="14"/>
              </w:rPr>
              <w:t>Privacy and Security Terms</w:t>
            </w:r>
          </w:hyperlink>
        </w:p>
      </w:tc>
      <w:tc>
        <w:tcPr>
          <w:tcW w:w="185" w:type="dxa"/>
          <w:tcBorders>
            <w:top w:val="nil"/>
            <w:left w:val="single" w:sz="4" w:space="0" w:color="BFBFBF"/>
            <w:bottom w:val="nil"/>
            <w:right w:val="single" w:sz="4" w:space="0" w:color="BFBFBF"/>
          </w:tcBorders>
          <w:vAlign w:val="center"/>
        </w:tcPr>
        <w:p w14:paraId="60B50A92" w14:textId="77777777" w:rsidR="00263F8E" w:rsidRPr="00844593" w:rsidRDefault="00263F8E" w:rsidP="005E0E5C">
          <w:pPr>
            <w:pStyle w:val="ProductList-OfferingBody"/>
            <w:ind w:left="-67"/>
            <w:jc w:val="center"/>
            <w:rPr>
              <w:color w:val="808080"/>
              <w:sz w:val="14"/>
              <w:szCs w:val="14"/>
            </w:rPr>
          </w:pPr>
          <w:r w:rsidRPr="00844593">
            <w:rPr>
              <w:rFonts w:ascii="Wingdings" w:hAnsi="Wingdings" w:cs="Wingdings"/>
              <w:color w:val="808080"/>
              <w:sz w:val="14"/>
              <w:szCs w:val="14"/>
            </w:rPr>
            <w:t></w:t>
          </w:r>
        </w:p>
      </w:tc>
      <w:tc>
        <w:tcPr>
          <w:tcW w:w="1885" w:type="dxa"/>
          <w:tcBorders>
            <w:top w:val="single" w:sz="4" w:space="0" w:color="BFBFBF"/>
            <w:left w:val="single" w:sz="4" w:space="0" w:color="BFBFBF"/>
            <w:bottom w:val="single" w:sz="4" w:space="0" w:color="BFBFBF"/>
            <w:right w:val="single" w:sz="4" w:space="0" w:color="BFBFBF"/>
          </w:tcBorders>
          <w:shd w:val="clear" w:color="auto" w:fill="BFBFBF"/>
          <w:vAlign w:val="center"/>
        </w:tcPr>
        <w:p w14:paraId="1C636C77" w14:textId="77777777" w:rsidR="00263F8E" w:rsidRPr="00844593" w:rsidRDefault="002610B0" w:rsidP="005E0E5C">
          <w:pPr>
            <w:pStyle w:val="ProductList-OfferingBody"/>
            <w:ind w:left="-72" w:right="-77"/>
            <w:jc w:val="center"/>
            <w:rPr>
              <w:color w:val="808080"/>
              <w:sz w:val="14"/>
              <w:szCs w:val="14"/>
            </w:rPr>
          </w:pPr>
          <w:hyperlink w:anchor="OnlineServiceSpecificTerms" w:history="1">
            <w:r w:rsidR="00263F8E" w:rsidRPr="003812FE">
              <w:rPr>
                <w:rStyle w:val="Hyperlink1"/>
                <w:sz w:val="14"/>
                <w:szCs w:val="14"/>
              </w:rPr>
              <w:t>Online Service – Specific Terms</w:t>
            </w:r>
          </w:hyperlink>
        </w:p>
      </w:tc>
      <w:tc>
        <w:tcPr>
          <w:tcW w:w="185" w:type="dxa"/>
          <w:tcBorders>
            <w:top w:val="nil"/>
            <w:left w:val="single" w:sz="4" w:space="0" w:color="BFBFBF"/>
            <w:bottom w:val="nil"/>
            <w:right w:val="single" w:sz="4" w:space="0" w:color="BFBFBF"/>
          </w:tcBorders>
          <w:vAlign w:val="center"/>
        </w:tcPr>
        <w:p w14:paraId="2D44DA83" w14:textId="77777777" w:rsidR="00263F8E" w:rsidRPr="00844593" w:rsidRDefault="00263F8E" w:rsidP="005E0E5C">
          <w:pPr>
            <w:pStyle w:val="ProductList-OfferingBody"/>
            <w:ind w:left="-67"/>
            <w:jc w:val="center"/>
            <w:rPr>
              <w:color w:val="808080"/>
              <w:sz w:val="14"/>
              <w:szCs w:val="14"/>
            </w:rPr>
          </w:pPr>
          <w:r w:rsidRPr="00844593">
            <w:rPr>
              <w:rFonts w:ascii="Wingdings" w:hAnsi="Wingdings" w:cs="Wingdings"/>
              <w:color w:val="808080"/>
              <w:sz w:val="14"/>
              <w:szCs w:val="14"/>
            </w:rPr>
            <w:t></w:t>
          </w:r>
        </w:p>
      </w:tc>
      <w:tc>
        <w:tcPr>
          <w:tcW w:w="1616"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457F9FCB" w14:textId="77777777" w:rsidR="00263F8E" w:rsidRPr="00844593" w:rsidRDefault="002610B0" w:rsidP="005E0E5C">
          <w:pPr>
            <w:pStyle w:val="ProductList-OfferingBody"/>
            <w:ind w:left="-72" w:right="-76"/>
            <w:jc w:val="center"/>
            <w:rPr>
              <w:color w:val="808080"/>
              <w:sz w:val="14"/>
              <w:szCs w:val="14"/>
            </w:rPr>
          </w:pPr>
          <w:hyperlink w:anchor="Attachment1" w:history="1">
            <w:r w:rsidR="00263F8E" w:rsidRPr="003812FE">
              <w:rPr>
                <w:rStyle w:val="Hyperlink1"/>
                <w:sz w:val="14"/>
                <w:szCs w:val="14"/>
              </w:rPr>
              <w:t>Attachments</w:t>
            </w:r>
          </w:hyperlink>
        </w:p>
      </w:tc>
    </w:tr>
  </w:tbl>
  <w:p w14:paraId="4F20A624" w14:textId="77777777" w:rsidR="00263F8E" w:rsidRPr="00591643" w:rsidRDefault="00263F8E">
    <w:pPr>
      <w:pStyle w:val="Footer"/>
      <w:rPr>
        <w:sz w:val="14"/>
        <w:szCs w:val="14"/>
      </w:rPr>
    </w:pP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11065" w:type="dxa"/>
      <w:tblLayout w:type="fixed"/>
      <w:tblCellMar>
        <w:left w:w="72" w:type="dxa"/>
        <w:right w:w="72" w:type="dxa"/>
      </w:tblCellMar>
      <w:tblLook w:val="04A0" w:firstRow="1" w:lastRow="0" w:firstColumn="1" w:lastColumn="0" w:noHBand="0" w:noVBand="1"/>
    </w:tblPr>
    <w:tblGrid>
      <w:gridCol w:w="1705"/>
      <w:gridCol w:w="181"/>
      <w:gridCol w:w="1619"/>
      <w:gridCol w:w="182"/>
      <w:gridCol w:w="1618"/>
      <w:gridCol w:w="183"/>
      <w:gridCol w:w="1706"/>
      <w:gridCol w:w="185"/>
      <w:gridCol w:w="1885"/>
      <w:gridCol w:w="185"/>
      <w:gridCol w:w="1616"/>
    </w:tblGrid>
    <w:tr w:rsidR="00263F8E" w:rsidRPr="00C76DF3" w14:paraId="1209EAB7" w14:textId="77777777" w:rsidTr="00844593">
      <w:tc>
        <w:tcPr>
          <w:tcW w:w="1705"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3ABF0A59" w14:textId="77777777" w:rsidR="00263F8E" w:rsidRPr="00844593" w:rsidRDefault="002610B0" w:rsidP="005E0E5C">
          <w:pPr>
            <w:pStyle w:val="ProductList-OfferingBody"/>
            <w:ind w:left="-77" w:right="-73"/>
            <w:jc w:val="center"/>
            <w:rPr>
              <w:color w:val="808080"/>
              <w:sz w:val="14"/>
              <w:szCs w:val="14"/>
            </w:rPr>
          </w:pPr>
          <w:hyperlink w:anchor="TableofContents" w:history="1">
            <w:r w:rsidR="00263F8E" w:rsidRPr="00591643">
              <w:rPr>
                <w:rStyle w:val="Hyperlink1"/>
                <w:sz w:val="14"/>
                <w:szCs w:val="14"/>
              </w:rPr>
              <w:t>Table of Contents</w:t>
            </w:r>
          </w:hyperlink>
        </w:p>
      </w:tc>
      <w:tc>
        <w:tcPr>
          <w:tcW w:w="181" w:type="dxa"/>
          <w:tcBorders>
            <w:top w:val="nil"/>
            <w:left w:val="single" w:sz="4" w:space="0" w:color="BFBFBF"/>
            <w:bottom w:val="nil"/>
            <w:right w:val="single" w:sz="4" w:space="0" w:color="BFBFBF"/>
          </w:tcBorders>
          <w:vAlign w:val="center"/>
        </w:tcPr>
        <w:p w14:paraId="4DFCBADE" w14:textId="77777777" w:rsidR="00263F8E" w:rsidRPr="00844593" w:rsidRDefault="00263F8E" w:rsidP="005E0E5C">
          <w:pPr>
            <w:pStyle w:val="ProductList-OfferingBody"/>
            <w:ind w:left="-71"/>
            <w:rPr>
              <w:color w:val="808080"/>
              <w:sz w:val="14"/>
              <w:szCs w:val="14"/>
            </w:rPr>
          </w:pPr>
          <w:r w:rsidRPr="00844593">
            <w:rPr>
              <w:rFonts w:ascii="Wingdings" w:hAnsi="Wingdings" w:cs="Wingdings"/>
              <w:color w:val="808080"/>
              <w:sz w:val="14"/>
              <w:szCs w:val="14"/>
            </w:rPr>
            <w:t></w:t>
          </w:r>
        </w:p>
      </w:tc>
      <w:tc>
        <w:tcPr>
          <w:tcW w:w="1619"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7399BBE0" w14:textId="77777777" w:rsidR="00263F8E" w:rsidRPr="00844593" w:rsidRDefault="002610B0" w:rsidP="005E0E5C">
          <w:pPr>
            <w:pStyle w:val="ProductList-OfferingBody"/>
            <w:ind w:left="-72" w:right="-74"/>
            <w:jc w:val="center"/>
            <w:rPr>
              <w:color w:val="808080"/>
              <w:sz w:val="14"/>
              <w:szCs w:val="14"/>
            </w:rPr>
          </w:pPr>
          <w:hyperlink w:anchor="Introduction" w:history="1">
            <w:r w:rsidR="00263F8E" w:rsidRPr="003812FE">
              <w:rPr>
                <w:rStyle w:val="Hyperlink1"/>
                <w:sz w:val="14"/>
                <w:szCs w:val="14"/>
              </w:rPr>
              <w:t>Introduction</w:t>
            </w:r>
          </w:hyperlink>
        </w:p>
      </w:tc>
      <w:tc>
        <w:tcPr>
          <w:tcW w:w="182" w:type="dxa"/>
          <w:tcBorders>
            <w:top w:val="nil"/>
            <w:left w:val="single" w:sz="4" w:space="0" w:color="BFBFBF"/>
            <w:bottom w:val="nil"/>
            <w:right w:val="single" w:sz="4" w:space="0" w:color="BFBFBF"/>
          </w:tcBorders>
          <w:vAlign w:val="center"/>
        </w:tcPr>
        <w:p w14:paraId="6BC9696C" w14:textId="77777777" w:rsidR="00263F8E" w:rsidRPr="00844593" w:rsidRDefault="00263F8E" w:rsidP="005E0E5C">
          <w:pPr>
            <w:pStyle w:val="ProductList-OfferingBody"/>
            <w:ind w:left="-70"/>
            <w:rPr>
              <w:color w:val="808080"/>
              <w:sz w:val="14"/>
              <w:szCs w:val="14"/>
            </w:rPr>
          </w:pPr>
          <w:r w:rsidRPr="00844593">
            <w:rPr>
              <w:rFonts w:ascii="Wingdings" w:hAnsi="Wingdings" w:cs="Wingdings"/>
              <w:color w:val="808080"/>
              <w:sz w:val="14"/>
              <w:szCs w:val="14"/>
            </w:rPr>
            <w:t></w:t>
          </w:r>
        </w:p>
      </w:tc>
      <w:tc>
        <w:tcPr>
          <w:tcW w:w="1618"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28DE478D" w14:textId="77777777" w:rsidR="00263F8E" w:rsidRPr="00844593" w:rsidRDefault="002610B0" w:rsidP="005E0E5C">
          <w:pPr>
            <w:pStyle w:val="ProductList-OfferingBody"/>
            <w:ind w:left="-72" w:right="-75"/>
            <w:jc w:val="center"/>
            <w:rPr>
              <w:color w:val="808080"/>
              <w:sz w:val="14"/>
              <w:szCs w:val="14"/>
            </w:rPr>
          </w:pPr>
          <w:hyperlink w:anchor="GeneralTerms" w:history="1">
            <w:r w:rsidR="00263F8E" w:rsidRPr="003812FE">
              <w:rPr>
                <w:rStyle w:val="Hyperlink1"/>
                <w:sz w:val="14"/>
                <w:szCs w:val="14"/>
              </w:rPr>
              <w:t>General Terms</w:t>
            </w:r>
          </w:hyperlink>
        </w:p>
      </w:tc>
      <w:tc>
        <w:tcPr>
          <w:tcW w:w="183" w:type="dxa"/>
          <w:tcBorders>
            <w:top w:val="nil"/>
            <w:left w:val="single" w:sz="4" w:space="0" w:color="BFBFBF"/>
            <w:bottom w:val="nil"/>
            <w:right w:val="single" w:sz="4" w:space="0" w:color="BFBFBF"/>
          </w:tcBorders>
          <w:vAlign w:val="center"/>
        </w:tcPr>
        <w:p w14:paraId="726BB4AD" w14:textId="77777777" w:rsidR="00263F8E" w:rsidRPr="00844593" w:rsidRDefault="00263F8E" w:rsidP="005E0E5C">
          <w:pPr>
            <w:pStyle w:val="ProductList-OfferingBody"/>
            <w:ind w:left="-69"/>
            <w:jc w:val="center"/>
            <w:rPr>
              <w:color w:val="808080"/>
              <w:sz w:val="14"/>
              <w:szCs w:val="14"/>
            </w:rPr>
          </w:pPr>
          <w:r w:rsidRPr="00844593">
            <w:rPr>
              <w:rFonts w:ascii="Wingdings" w:hAnsi="Wingdings" w:cs="Wingdings"/>
              <w:color w:val="808080"/>
              <w:sz w:val="14"/>
              <w:szCs w:val="14"/>
            </w:rPr>
            <w:t></w:t>
          </w:r>
        </w:p>
      </w:tc>
      <w:tc>
        <w:tcPr>
          <w:tcW w:w="1706"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28FF437D" w14:textId="77777777" w:rsidR="00263F8E" w:rsidRPr="00844593" w:rsidRDefault="002610B0" w:rsidP="005E0E5C">
          <w:pPr>
            <w:pStyle w:val="ProductList-OfferingBody"/>
            <w:ind w:left="-72" w:right="-77"/>
            <w:jc w:val="center"/>
            <w:rPr>
              <w:color w:val="808080"/>
              <w:sz w:val="14"/>
              <w:szCs w:val="14"/>
            </w:rPr>
          </w:pPr>
          <w:hyperlink w:anchor="PrivacyandSecurityTerms" w:history="1">
            <w:r w:rsidR="00263F8E" w:rsidRPr="003812FE">
              <w:rPr>
                <w:rStyle w:val="Hyperlink1"/>
                <w:sz w:val="14"/>
                <w:szCs w:val="14"/>
              </w:rPr>
              <w:t>Privacy and Security Terms</w:t>
            </w:r>
          </w:hyperlink>
        </w:p>
      </w:tc>
      <w:tc>
        <w:tcPr>
          <w:tcW w:w="185" w:type="dxa"/>
          <w:tcBorders>
            <w:top w:val="nil"/>
            <w:left w:val="single" w:sz="4" w:space="0" w:color="BFBFBF"/>
            <w:bottom w:val="nil"/>
            <w:right w:val="single" w:sz="4" w:space="0" w:color="BFBFBF"/>
          </w:tcBorders>
          <w:vAlign w:val="center"/>
        </w:tcPr>
        <w:p w14:paraId="63CCE8F3" w14:textId="77777777" w:rsidR="00263F8E" w:rsidRPr="00844593" w:rsidRDefault="00263F8E" w:rsidP="005E0E5C">
          <w:pPr>
            <w:pStyle w:val="ProductList-OfferingBody"/>
            <w:ind w:left="-67"/>
            <w:jc w:val="center"/>
            <w:rPr>
              <w:color w:val="808080"/>
              <w:sz w:val="14"/>
              <w:szCs w:val="14"/>
            </w:rPr>
          </w:pPr>
          <w:r w:rsidRPr="00844593">
            <w:rPr>
              <w:rFonts w:ascii="Wingdings" w:hAnsi="Wingdings" w:cs="Wingdings"/>
              <w:color w:val="808080"/>
              <w:sz w:val="14"/>
              <w:szCs w:val="14"/>
            </w:rPr>
            <w:t></w:t>
          </w:r>
        </w:p>
      </w:tc>
      <w:tc>
        <w:tcPr>
          <w:tcW w:w="1885" w:type="dxa"/>
          <w:tcBorders>
            <w:top w:val="single" w:sz="4" w:space="0" w:color="BFBFBF"/>
            <w:left w:val="single" w:sz="4" w:space="0" w:color="BFBFBF"/>
            <w:bottom w:val="single" w:sz="4" w:space="0" w:color="BFBFBF"/>
            <w:right w:val="single" w:sz="4" w:space="0" w:color="BFBFBF"/>
          </w:tcBorders>
          <w:shd w:val="clear" w:color="auto" w:fill="BFBFBF"/>
          <w:vAlign w:val="center"/>
        </w:tcPr>
        <w:p w14:paraId="4711AA9D" w14:textId="77777777" w:rsidR="00263F8E" w:rsidRPr="00844593" w:rsidRDefault="002610B0" w:rsidP="005E0E5C">
          <w:pPr>
            <w:pStyle w:val="ProductList-OfferingBody"/>
            <w:ind w:left="-72" w:right="-77"/>
            <w:jc w:val="center"/>
            <w:rPr>
              <w:color w:val="808080"/>
              <w:sz w:val="14"/>
              <w:szCs w:val="14"/>
            </w:rPr>
          </w:pPr>
          <w:hyperlink w:anchor="OnlineServiceSpecificTerms" w:history="1">
            <w:r w:rsidR="00263F8E">
              <w:rPr>
                <w:rStyle w:val="Hyperlink1"/>
                <w:sz w:val="14"/>
                <w:szCs w:val="14"/>
              </w:rPr>
              <w:t>Online Service – S</w:t>
            </w:r>
            <w:r w:rsidR="00263F8E" w:rsidRPr="003812FE">
              <w:rPr>
                <w:rStyle w:val="Hyperlink1"/>
                <w:sz w:val="14"/>
                <w:szCs w:val="14"/>
              </w:rPr>
              <w:t>pecific Terms</w:t>
            </w:r>
          </w:hyperlink>
        </w:p>
      </w:tc>
      <w:tc>
        <w:tcPr>
          <w:tcW w:w="185" w:type="dxa"/>
          <w:tcBorders>
            <w:top w:val="nil"/>
            <w:left w:val="single" w:sz="4" w:space="0" w:color="BFBFBF"/>
            <w:bottom w:val="nil"/>
            <w:right w:val="single" w:sz="4" w:space="0" w:color="BFBFBF"/>
          </w:tcBorders>
          <w:vAlign w:val="center"/>
        </w:tcPr>
        <w:p w14:paraId="0BCB17F0" w14:textId="77777777" w:rsidR="00263F8E" w:rsidRPr="00844593" w:rsidRDefault="00263F8E" w:rsidP="005E0E5C">
          <w:pPr>
            <w:pStyle w:val="ProductList-OfferingBody"/>
            <w:ind w:left="-67"/>
            <w:jc w:val="center"/>
            <w:rPr>
              <w:color w:val="808080"/>
              <w:sz w:val="14"/>
              <w:szCs w:val="14"/>
            </w:rPr>
          </w:pPr>
          <w:r w:rsidRPr="00844593">
            <w:rPr>
              <w:rFonts w:ascii="Wingdings" w:hAnsi="Wingdings" w:cs="Wingdings"/>
              <w:color w:val="808080"/>
              <w:sz w:val="14"/>
              <w:szCs w:val="14"/>
            </w:rPr>
            <w:t></w:t>
          </w:r>
        </w:p>
      </w:tc>
      <w:tc>
        <w:tcPr>
          <w:tcW w:w="1616" w:type="dxa"/>
          <w:tcBorders>
            <w:top w:val="single" w:sz="4" w:space="0" w:color="BFBFBF"/>
            <w:left w:val="single" w:sz="4" w:space="0" w:color="BFBFBF"/>
            <w:bottom w:val="single" w:sz="4" w:space="0" w:color="BFBFBF"/>
            <w:right w:val="single" w:sz="4" w:space="0" w:color="BFBFBF"/>
          </w:tcBorders>
          <w:shd w:val="clear" w:color="auto" w:fill="F2F2F2"/>
          <w:vAlign w:val="center"/>
        </w:tcPr>
        <w:p w14:paraId="09620FEF" w14:textId="77777777" w:rsidR="00263F8E" w:rsidRPr="00844593" w:rsidRDefault="002610B0" w:rsidP="005E0E5C">
          <w:pPr>
            <w:pStyle w:val="ProductList-OfferingBody"/>
            <w:ind w:left="-72" w:right="-76"/>
            <w:jc w:val="center"/>
            <w:rPr>
              <w:color w:val="808080"/>
              <w:sz w:val="14"/>
              <w:szCs w:val="14"/>
            </w:rPr>
          </w:pPr>
          <w:hyperlink w:anchor="Attachment1" w:history="1">
            <w:r w:rsidR="00263F8E" w:rsidRPr="003812FE">
              <w:rPr>
                <w:rStyle w:val="Hyperlink1"/>
                <w:sz w:val="14"/>
                <w:szCs w:val="14"/>
              </w:rPr>
              <w:t>Attachments</w:t>
            </w:r>
          </w:hyperlink>
        </w:p>
      </w:tc>
    </w:tr>
  </w:tbl>
  <w:p w14:paraId="217E2C60" w14:textId="77777777" w:rsidR="00263F8E" w:rsidRPr="00591643" w:rsidRDefault="00263F8E" w:rsidP="005E0E5C">
    <w:pPr>
      <w:pStyle w:val="Footer"/>
      <w:rPr>
        <w:sz w:val="14"/>
        <w:szCs w:val="14"/>
      </w:rPr>
    </w:pP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19F3E6" w14:textId="77777777" w:rsidR="00263F8E" w:rsidRPr="0074788A" w:rsidRDefault="00263F8E" w:rsidP="005E0E5C">
    <w:pPr>
      <w:pStyle w:val="Footer"/>
    </w:pP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A7FB24" w14:textId="77777777" w:rsidR="00263F8E" w:rsidRPr="00A01ED2" w:rsidRDefault="00263F8E" w:rsidP="005E0E5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001CD48" w14:textId="77777777" w:rsidR="006164F3" w:rsidRDefault="006164F3" w:rsidP="008D24CA">
      <w:pPr>
        <w:spacing w:after="0" w:line="240" w:lineRule="auto"/>
      </w:pPr>
      <w:r>
        <w:separator/>
      </w:r>
    </w:p>
  </w:footnote>
  <w:footnote w:type="continuationSeparator" w:id="0">
    <w:p w14:paraId="3A545BA0" w14:textId="77777777" w:rsidR="006164F3" w:rsidRDefault="006164F3" w:rsidP="008D24CA">
      <w:pPr>
        <w:spacing w:after="0" w:line="240" w:lineRule="auto"/>
      </w:pPr>
      <w:r>
        <w:continuationSeparator/>
      </w:r>
    </w:p>
  </w:footnote>
  <w:footnote w:type="continuationNotice" w:id="1">
    <w:p w14:paraId="67578F03" w14:textId="77777777" w:rsidR="006164F3" w:rsidRDefault="006164F3">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600"/>
      <w:gridCol w:w="3600"/>
      <w:gridCol w:w="3600"/>
    </w:tblGrid>
    <w:tr w:rsidR="00263F8E" w14:paraId="4F38BB5C" w14:textId="77777777" w:rsidTr="00C927DC">
      <w:tc>
        <w:tcPr>
          <w:tcW w:w="3600" w:type="dxa"/>
        </w:tcPr>
        <w:p w14:paraId="39AF556C" w14:textId="24EE59A5" w:rsidR="00263F8E" w:rsidRDefault="00263F8E" w:rsidP="00AA4A5C">
          <w:pPr>
            <w:pStyle w:val="Header"/>
            <w:ind w:left="-115"/>
          </w:pPr>
        </w:p>
      </w:tc>
      <w:tc>
        <w:tcPr>
          <w:tcW w:w="3600" w:type="dxa"/>
        </w:tcPr>
        <w:p w14:paraId="4A039665" w14:textId="36C3CD41" w:rsidR="00263F8E" w:rsidRDefault="00263F8E" w:rsidP="00C927DC">
          <w:pPr>
            <w:pStyle w:val="Header"/>
            <w:jc w:val="center"/>
          </w:pPr>
        </w:p>
      </w:tc>
      <w:tc>
        <w:tcPr>
          <w:tcW w:w="3600" w:type="dxa"/>
        </w:tcPr>
        <w:p w14:paraId="6AD4AB41" w14:textId="423507A9" w:rsidR="00263F8E" w:rsidRDefault="00263F8E" w:rsidP="00C927DC">
          <w:pPr>
            <w:pStyle w:val="Header"/>
            <w:ind w:right="-115"/>
            <w:jc w:val="right"/>
          </w:pPr>
        </w:p>
      </w:tc>
    </w:tr>
  </w:tbl>
  <w:p w14:paraId="431266A6" w14:textId="32D59F48" w:rsidR="00263F8E" w:rsidRDefault="00263F8E" w:rsidP="00C927D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827E7E" w14:textId="77777777" w:rsidR="00263F8E" w:rsidRPr="00844593" w:rsidRDefault="00263F8E" w:rsidP="005E0E5C">
    <w:pPr>
      <w:pStyle w:val="ProductList-Body"/>
      <w:tabs>
        <w:tab w:val="right" w:pos="10800"/>
      </w:tabs>
      <w:rPr>
        <w:color w:val="404040"/>
        <w:sz w:val="16"/>
        <w:szCs w:val="16"/>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479964641"/>
      <w:docPartObj>
        <w:docPartGallery w:val="Page Numbers (Top of Page)"/>
        <w:docPartUnique/>
      </w:docPartObj>
    </w:sdtPr>
    <w:sdtEndPr>
      <w:rPr>
        <w:noProof/>
        <w:sz w:val="16"/>
        <w:szCs w:val="16"/>
      </w:rPr>
    </w:sdtEndPr>
    <w:sdtContent>
      <w:p w14:paraId="377FBBF2" w14:textId="0CAFF338" w:rsidR="00263F8E" w:rsidRPr="00844593" w:rsidRDefault="00263F8E" w:rsidP="005E0E5C">
        <w:pPr>
          <w:rPr>
            <w:rFonts w:ascii="Calibri Light" w:hAnsi="Calibri Light"/>
            <w:color w:val="FFFFFF"/>
            <w:sz w:val="20"/>
            <w:szCs w:val="20"/>
          </w:rPr>
        </w:pPr>
        <w:r>
          <w:rPr>
            <w:sz w:val="16"/>
            <w:szCs w:val="16"/>
          </w:rPr>
          <w:t xml:space="preserve">21Vianet </w:t>
        </w:r>
        <w:r w:rsidRPr="00690633">
          <w:rPr>
            <w:sz w:val="16"/>
            <w:szCs w:val="16"/>
          </w:rPr>
          <w:t xml:space="preserve">Online Services </w:t>
        </w:r>
        <w:r>
          <w:rPr>
            <w:sz w:val="16"/>
            <w:szCs w:val="16"/>
          </w:rPr>
          <w:t>Data Protection Addendum</w:t>
        </w:r>
        <w:r w:rsidRPr="00690633">
          <w:rPr>
            <w:sz w:val="16"/>
            <w:szCs w:val="16"/>
          </w:rPr>
          <w:t xml:space="preserve"> (</w:t>
        </w:r>
        <w:r>
          <w:rPr>
            <w:rFonts w:hint="eastAsia"/>
            <w:sz w:val="16"/>
            <w:szCs w:val="16"/>
            <w:lang w:eastAsia="zh-CN"/>
          </w:rPr>
          <w:t>Wor</w:t>
        </w:r>
        <w:r>
          <w:rPr>
            <w:sz w:val="16"/>
            <w:szCs w:val="16"/>
            <w:lang w:eastAsia="zh-CN"/>
          </w:rPr>
          <w:t xml:space="preserve">ldwide </w:t>
        </w:r>
        <w:r w:rsidRPr="00690633">
          <w:rPr>
            <w:sz w:val="16"/>
            <w:szCs w:val="16"/>
          </w:rPr>
          <w:t xml:space="preserve">English, </w:t>
        </w:r>
        <w:r>
          <w:rPr>
            <w:sz w:val="16"/>
            <w:szCs w:val="16"/>
          </w:rPr>
          <w:t xml:space="preserve">Last updated </w:t>
        </w:r>
        <w:r w:rsidR="00E00536" w:rsidRPr="00E00536">
          <w:rPr>
            <w:sz w:val="16"/>
            <w:szCs w:val="16"/>
          </w:rPr>
          <w:t>January 15</w:t>
        </w:r>
        <w:r>
          <w:rPr>
            <w:sz w:val="16"/>
            <w:szCs w:val="16"/>
          </w:rPr>
          <w:t>, 202</w:t>
        </w:r>
        <w:r w:rsidR="007B7131">
          <w:rPr>
            <w:sz w:val="16"/>
            <w:szCs w:val="16"/>
          </w:rPr>
          <w:t>2</w:t>
        </w:r>
        <w:r w:rsidRPr="00690633">
          <w:rPr>
            <w:sz w:val="16"/>
            <w:szCs w:val="16"/>
          </w:rPr>
          <w:t>)</w:t>
        </w:r>
        <w:r w:rsidR="00586E9D">
          <w:rPr>
            <w:sz w:val="16"/>
            <w:szCs w:val="16"/>
          </w:rPr>
          <w:tab/>
        </w:r>
        <w:r>
          <w:rPr>
            <w:sz w:val="16"/>
            <w:szCs w:val="16"/>
          </w:rPr>
          <w:tab/>
        </w:r>
        <w:r w:rsidR="00586E9D">
          <w:rPr>
            <w:sz w:val="16"/>
            <w:szCs w:val="16"/>
          </w:rPr>
          <w:tab/>
          <w:t xml:space="preserve">    </w:t>
        </w:r>
        <w:r>
          <w:rPr>
            <w:sz w:val="16"/>
            <w:szCs w:val="16"/>
          </w:rPr>
          <w:tab/>
        </w:r>
        <w:r w:rsidR="00586E9D">
          <w:rPr>
            <w:sz w:val="16"/>
            <w:szCs w:val="16"/>
          </w:rPr>
          <w:t xml:space="preserve">                                   </w:t>
        </w:r>
        <w:r w:rsidRPr="00DC08DC">
          <w:rPr>
            <w:sz w:val="16"/>
            <w:szCs w:val="16"/>
          </w:rPr>
          <w:fldChar w:fldCharType="begin"/>
        </w:r>
        <w:r w:rsidRPr="00DC08DC">
          <w:rPr>
            <w:sz w:val="16"/>
            <w:szCs w:val="16"/>
          </w:rPr>
          <w:instrText xml:space="preserve"> PAGE   \* MERGEFORMAT </w:instrText>
        </w:r>
        <w:r w:rsidRPr="00DC08DC">
          <w:rPr>
            <w:sz w:val="16"/>
            <w:szCs w:val="16"/>
          </w:rPr>
          <w:fldChar w:fldCharType="separate"/>
        </w:r>
        <w:r w:rsidR="00F81157">
          <w:rPr>
            <w:noProof/>
            <w:sz w:val="16"/>
            <w:szCs w:val="16"/>
          </w:rPr>
          <w:t>2</w:t>
        </w:r>
        <w:r w:rsidRPr="00DC08DC">
          <w:rPr>
            <w:noProof/>
            <w:sz w:val="16"/>
            <w:szCs w:val="16"/>
          </w:rPr>
          <w:fldChar w:fldCharType="end"/>
        </w:r>
        <w:r>
          <w:rPr>
            <w:sz w:val="16"/>
            <w:szCs w:val="16"/>
          </w:rPr>
          <w:t xml:space="preserve">                                               </w:t>
        </w:r>
      </w:p>
    </w:sdtContent>
  </w:sdt>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868447741"/>
      <w:docPartObj>
        <w:docPartGallery w:val="Page Numbers (Top of Page)"/>
        <w:docPartUnique/>
      </w:docPartObj>
    </w:sdtPr>
    <w:sdtEndPr>
      <w:rPr>
        <w:noProof/>
        <w:sz w:val="16"/>
        <w:szCs w:val="16"/>
      </w:rPr>
    </w:sdtEndPr>
    <w:sdtContent>
      <w:p w14:paraId="6BD0B537" w14:textId="647AF6E6" w:rsidR="00263F8E" w:rsidRDefault="00263F8E" w:rsidP="005E0E5C">
        <w:pPr>
          <w:rPr>
            <w:sz w:val="16"/>
            <w:szCs w:val="16"/>
          </w:rPr>
        </w:pPr>
        <w:r>
          <w:rPr>
            <w:sz w:val="16"/>
            <w:szCs w:val="16"/>
          </w:rPr>
          <w:t xml:space="preserve">21Vianet </w:t>
        </w:r>
        <w:r w:rsidRPr="00690633">
          <w:rPr>
            <w:sz w:val="16"/>
            <w:szCs w:val="16"/>
          </w:rPr>
          <w:t xml:space="preserve">Online Services </w:t>
        </w:r>
        <w:r>
          <w:rPr>
            <w:sz w:val="16"/>
            <w:szCs w:val="16"/>
          </w:rPr>
          <w:t>Data Protection Addendum</w:t>
        </w:r>
        <w:r w:rsidRPr="00690633">
          <w:rPr>
            <w:sz w:val="16"/>
            <w:szCs w:val="16"/>
          </w:rPr>
          <w:t xml:space="preserve"> (</w:t>
        </w:r>
        <w:r>
          <w:rPr>
            <w:rFonts w:hint="eastAsia"/>
            <w:sz w:val="16"/>
            <w:szCs w:val="16"/>
            <w:lang w:eastAsia="zh-CN"/>
          </w:rPr>
          <w:t>Wor</w:t>
        </w:r>
        <w:r>
          <w:rPr>
            <w:sz w:val="16"/>
            <w:szCs w:val="16"/>
            <w:lang w:eastAsia="zh-CN"/>
          </w:rPr>
          <w:t xml:space="preserve">ldwide </w:t>
        </w:r>
        <w:r w:rsidRPr="00690633">
          <w:rPr>
            <w:sz w:val="16"/>
            <w:szCs w:val="16"/>
          </w:rPr>
          <w:t xml:space="preserve">English, </w:t>
        </w:r>
        <w:r>
          <w:rPr>
            <w:sz w:val="16"/>
            <w:szCs w:val="16"/>
          </w:rPr>
          <w:t xml:space="preserve">Last updated </w:t>
        </w:r>
        <w:r w:rsidR="001C7B49">
          <w:rPr>
            <w:sz w:val="16"/>
            <w:szCs w:val="16"/>
          </w:rPr>
          <w:t>January 15</w:t>
        </w:r>
        <w:r>
          <w:rPr>
            <w:sz w:val="16"/>
            <w:szCs w:val="16"/>
          </w:rPr>
          <w:t>, 202</w:t>
        </w:r>
        <w:r w:rsidR="007B7131">
          <w:rPr>
            <w:sz w:val="16"/>
            <w:szCs w:val="16"/>
          </w:rPr>
          <w:t>2</w:t>
        </w:r>
        <w:r w:rsidRPr="00690633">
          <w:rPr>
            <w:sz w:val="16"/>
            <w:szCs w:val="16"/>
          </w:rPr>
          <w:t>)</w:t>
        </w:r>
        <w:r>
          <w:rPr>
            <w:sz w:val="16"/>
            <w:szCs w:val="16"/>
          </w:rPr>
          <w:tab/>
        </w:r>
        <w:r>
          <w:rPr>
            <w:sz w:val="16"/>
            <w:szCs w:val="16"/>
          </w:rPr>
          <w:tab/>
        </w:r>
        <w:r>
          <w:rPr>
            <w:sz w:val="16"/>
            <w:szCs w:val="16"/>
          </w:rPr>
          <w:tab/>
        </w:r>
        <w:r w:rsidR="00586E9D">
          <w:rPr>
            <w:sz w:val="16"/>
            <w:szCs w:val="16"/>
          </w:rPr>
          <w:tab/>
        </w:r>
        <w:r>
          <w:rPr>
            <w:sz w:val="16"/>
            <w:szCs w:val="16"/>
          </w:rPr>
          <w:tab/>
        </w:r>
        <w:r w:rsidR="00586E9D">
          <w:rPr>
            <w:sz w:val="16"/>
            <w:szCs w:val="16"/>
          </w:rPr>
          <w:t xml:space="preserve">               </w:t>
        </w:r>
        <w:r w:rsidRPr="00DC08DC">
          <w:rPr>
            <w:sz w:val="16"/>
            <w:szCs w:val="16"/>
          </w:rPr>
          <w:fldChar w:fldCharType="begin"/>
        </w:r>
        <w:r w:rsidRPr="00DC08DC">
          <w:rPr>
            <w:sz w:val="16"/>
            <w:szCs w:val="16"/>
          </w:rPr>
          <w:instrText xml:space="preserve"> PAGE   \* MERGEFORMAT </w:instrText>
        </w:r>
        <w:r w:rsidRPr="00DC08DC">
          <w:rPr>
            <w:sz w:val="16"/>
            <w:szCs w:val="16"/>
          </w:rPr>
          <w:fldChar w:fldCharType="separate"/>
        </w:r>
        <w:r w:rsidR="00F81157">
          <w:rPr>
            <w:noProof/>
            <w:sz w:val="16"/>
            <w:szCs w:val="16"/>
          </w:rPr>
          <w:t>4</w:t>
        </w:r>
        <w:r w:rsidRPr="00DC08DC">
          <w:rPr>
            <w:noProof/>
            <w:sz w:val="16"/>
            <w:szCs w:val="16"/>
          </w:rPr>
          <w:fldChar w:fldCharType="end"/>
        </w:r>
      </w:p>
      <w:p w14:paraId="28877D66" w14:textId="170DBE7D" w:rsidR="00263F8E" w:rsidRPr="00844593" w:rsidRDefault="002610B0" w:rsidP="005E0E5C">
        <w:pPr>
          <w:rPr>
            <w:rFonts w:ascii="Calibri Light" w:hAnsi="Calibri Light"/>
            <w:color w:val="FFFFFF"/>
            <w:sz w:val="20"/>
            <w:szCs w:val="20"/>
          </w:rPr>
        </w:pP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AE4070"/>
    <w:multiLevelType w:val="hybridMultilevel"/>
    <w:tmpl w:val="793A1574"/>
    <w:lvl w:ilvl="0" w:tplc="50E250F4">
      <w:start w:val="1"/>
      <w:numFmt w:val="lowerLetter"/>
      <w:lvlText w:val="(%1)"/>
      <w:lvlJc w:val="left"/>
      <w:pPr>
        <w:ind w:left="1492" w:hanging="360"/>
      </w:pPr>
      <w:rPr>
        <w:rFonts w:ascii="Segoe UI" w:eastAsia="Calibri" w:hAnsi="Segoe UI" w:cs="Segoe UI"/>
      </w:rPr>
    </w:lvl>
    <w:lvl w:ilvl="1" w:tplc="04090003">
      <w:start w:val="1"/>
      <w:numFmt w:val="bullet"/>
      <w:lvlText w:val="o"/>
      <w:lvlJc w:val="left"/>
      <w:pPr>
        <w:ind w:left="2212" w:hanging="360"/>
      </w:pPr>
      <w:rPr>
        <w:rFonts w:ascii="Courier New" w:hAnsi="Courier New" w:cs="Courier New" w:hint="default"/>
      </w:rPr>
    </w:lvl>
    <w:lvl w:ilvl="2" w:tplc="04090005">
      <w:start w:val="1"/>
      <w:numFmt w:val="bullet"/>
      <w:lvlText w:val=""/>
      <w:lvlJc w:val="left"/>
      <w:pPr>
        <w:ind w:left="2932" w:hanging="360"/>
      </w:pPr>
      <w:rPr>
        <w:rFonts w:ascii="Wingdings" w:hAnsi="Wingdings" w:hint="default"/>
      </w:rPr>
    </w:lvl>
    <w:lvl w:ilvl="3" w:tplc="04090001">
      <w:start w:val="1"/>
      <w:numFmt w:val="bullet"/>
      <w:lvlText w:val=""/>
      <w:lvlJc w:val="left"/>
      <w:pPr>
        <w:ind w:left="3652" w:hanging="360"/>
      </w:pPr>
      <w:rPr>
        <w:rFonts w:ascii="Symbol" w:hAnsi="Symbol" w:hint="default"/>
      </w:rPr>
    </w:lvl>
    <w:lvl w:ilvl="4" w:tplc="04090003">
      <w:start w:val="1"/>
      <w:numFmt w:val="bullet"/>
      <w:lvlText w:val="o"/>
      <w:lvlJc w:val="left"/>
      <w:pPr>
        <w:ind w:left="4372" w:hanging="360"/>
      </w:pPr>
      <w:rPr>
        <w:rFonts w:ascii="Courier New" w:hAnsi="Courier New" w:cs="Courier New" w:hint="default"/>
      </w:rPr>
    </w:lvl>
    <w:lvl w:ilvl="5" w:tplc="04090005">
      <w:start w:val="1"/>
      <w:numFmt w:val="bullet"/>
      <w:lvlText w:val=""/>
      <w:lvlJc w:val="left"/>
      <w:pPr>
        <w:ind w:left="5092" w:hanging="360"/>
      </w:pPr>
      <w:rPr>
        <w:rFonts w:ascii="Wingdings" w:hAnsi="Wingdings" w:hint="default"/>
      </w:rPr>
    </w:lvl>
    <w:lvl w:ilvl="6" w:tplc="04090001">
      <w:start w:val="1"/>
      <w:numFmt w:val="bullet"/>
      <w:lvlText w:val=""/>
      <w:lvlJc w:val="left"/>
      <w:pPr>
        <w:ind w:left="5812" w:hanging="360"/>
      </w:pPr>
      <w:rPr>
        <w:rFonts w:ascii="Symbol" w:hAnsi="Symbol" w:hint="default"/>
      </w:rPr>
    </w:lvl>
    <w:lvl w:ilvl="7" w:tplc="04090003">
      <w:start w:val="1"/>
      <w:numFmt w:val="bullet"/>
      <w:lvlText w:val="o"/>
      <w:lvlJc w:val="left"/>
      <w:pPr>
        <w:ind w:left="6532" w:hanging="360"/>
      </w:pPr>
      <w:rPr>
        <w:rFonts w:ascii="Courier New" w:hAnsi="Courier New" w:cs="Courier New" w:hint="default"/>
      </w:rPr>
    </w:lvl>
    <w:lvl w:ilvl="8" w:tplc="04090005">
      <w:start w:val="1"/>
      <w:numFmt w:val="bullet"/>
      <w:lvlText w:val=""/>
      <w:lvlJc w:val="left"/>
      <w:pPr>
        <w:ind w:left="7252" w:hanging="360"/>
      </w:pPr>
      <w:rPr>
        <w:rFonts w:ascii="Wingdings" w:hAnsi="Wingdings" w:hint="default"/>
      </w:rPr>
    </w:lvl>
  </w:abstractNum>
  <w:abstractNum w:abstractNumId="1" w15:restartNumberingAfterBreak="0">
    <w:nsid w:val="09FD72F7"/>
    <w:multiLevelType w:val="hybridMultilevel"/>
    <w:tmpl w:val="4590FB6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0F240E02"/>
    <w:multiLevelType w:val="hybridMultilevel"/>
    <w:tmpl w:val="39A85C9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1E6658BE"/>
    <w:multiLevelType w:val="hybridMultilevel"/>
    <w:tmpl w:val="51D6026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23727F97"/>
    <w:multiLevelType w:val="hybridMultilevel"/>
    <w:tmpl w:val="352AF6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32AE7F0B"/>
    <w:multiLevelType w:val="hybridMultilevel"/>
    <w:tmpl w:val="5F6AC40E"/>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340A129D"/>
    <w:multiLevelType w:val="hybridMultilevel"/>
    <w:tmpl w:val="A8707280"/>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355A0A8D"/>
    <w:multiLevelType w:val="multilevel"/>
    <w:tmpl w:val="77E869E8"/>
    <w:lvl w:ilvl="0">
      <w:start w:val="1"/>
      <w:numFmt w:val="bullet"/>
      <w:lvlText w:val=""/>
      <w:lvlJc w:val="left"/>
      <w:pPr>
        <w:tabs>
          <w:tab w:val="num" w:pos="720"/>
        </w:tabs>
        <w:ind w:left="720" w:hanging="720"/>
      </w:pPr>
      <w:rPr>
        <w:rFonts w:ascii="Symbol" w:hAnsi="Symbol" w:hint="default"/>
      </w:r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8" w15:restartNumberingAfterBreak="0">
    <w:nsid w:val="36080231"/>
    <w:multiLevelType w:val="hybridMultilevel"/>
    <w:tmpl w:val="80E8B76E"/>
    <w:lvl w:ilvl="0" w:tplc="6BAE5A50">
      <w:start w:val="1"/>
      <w:numFmt w:val="decimal"/>
      <w:lvlText w:val="%1."/>
      <w:lvlJc w:val="left"/>
      <w:pPr>
        <w:ind w:left="360" w:hanging="360"/>
      </w:pPr>
      <w:rPr>
        <w:b w:val="0"/>
        <w:bCs w:val="0"/>
        <w:sz w:val="18"/>
        <w:szCs w:val="18"/>
      </w:rPr>
    </w:lvl>
    <w:lvl w:ilvl="1" w:tplc="04090019" w:tentative="1">
      <w:start w:val="1"/>
      <w:numFmt w:val="lowerLetter"/>
      <w:lvlText w:val="%2."/>
      <w:lvlJc w:val="left"/>
      <w:pPr>
        <w:ind w:left="900" w:hanging="360"/>
      </w:pPr>
    </w:lvl>
    <w:lvl w:ilvl="2" w:tplc="0409001B" w:tentative="1">
      <w:start w:val="1"/>
      <w:numFmt w:val="lowerRoman"/>
      <w:lvlText w:val="%3."/>
      <w:lvlJc w:val="right"/>
      <w:pPr>
        <w:ind w:left="1620" w:hanging="180"/>
      </w:pPr>
    </w:lvl>
    <w:lvl w:ilvl="3" w:tplc="0409000F" w:tentative="1">
      <w:start w:val="1"/>
      <w:numFmt w:val="decimal"/>
      <w:lvlText w:val="%4."/>
      <w:lvlJc w:val="left"/>
      <w:pPr>
        <w:ind w:left="2340" w:hanging="360"/>
      </w:pPr>
    </w:lvl>
    <w:lvl w:ilvl="4" w:tplc="04090019" w:tentative="1">
      <w:start w:val="1"/>
      <w:numFmt w:val="lowerLetter"/>
      <w:lvlText w:val="%5."/>
      <w:lvlJc w:val="left"/>
      <w:pPr>
        <w:ind w:left="3060" w:hanging="360"/>
      </w:pPr>
    </w:lvl>
    <w:lvl w:ilvl="5" w:tplc="0409001B" w:tentative="1">
      <w:start w:val="1"/>
      <w:numFmt w:val="lowerRoman"/>
      <w:lvlText w:val="%6."/>
      <w:lvlJc w:val="right"/>
      <w:pPr>
        <w:ind w:left="3780" w:hanging="180"/>
      </w:pPr>
    </w:lvl>
    <w:lvl w:ilvl="6" w:tplc="0409000F" w:tentative="1">
      <w:start w:val="1"/>
      <w:numFmt w:val="decimal"/>
      <w:lvlText w:val="%7."/>
      <w:lvlJc w:val="left"/>
      <w:pPr>
        <w:ind w:left="4500" w:hanging="360"/>
      </w:pPr>
    </w:lvl>
    <w:lvl w:ilvl="7" w:tplc="04090019" w:tentative="1">
      <w:start w:val="1"/>
      <w:numFmt w:val="lowerLetter"/>
      <w:lvlText w:val="%8."/>
      <w:lvlJc w:val="left"/>
      <w:pPr>
        <w:ind w:left="5220" w:hanging="360"/>
      </w:pPr>
    </w:lvl>
    <w:lvl w:ilvl="8" w:tplc="0409001B" w:tentative="1">
      <w:start w:val="1"/>
      <w:numFmt w:val="lowerRoman"/>
      <w:lvlText w:val="%9."/>
      <w:lvlJc w:val="right"/>
      <w:pPr>
        <w:ind w:left="5940" w:hanging="180"/>
      </w:pPr>
    </w:lvl>
  </w:abstractNum>
  <w:abstractNum w:abstractNumId="9" w15:restartNumberingAfterBreak="0">
    <w:nsid w:val="593757AD"/>
    <w:multiLevelType w:val="hybridMultilevel"/>
    <w:tmpl w:val="3A2858E8"/>
    <w:lvl w:ilvl="0" w:tplc="04090001">
      <w:start w:val="1"/>
      <w:numFmt w:val="bullet"/>
      <w:lvlText w:val=""/>
      <w:lvlJc w:val="left"/>
      <w:pPr>
        <w:ind w:left="720" w:hanging="360"/>
      </w:pPr>
      <w:rPr>
        <w:rFonts w:ascii="Symbol" w:hAnsi="Symbol" w:hint="default"/>
      </w:rPr>
    </w:lvl>
    <w:lvl w:ilvl="1" w:tplc="0409000F">
      <w:start w:val="1"/>
      <w:numFmt w:val="decimal"/>
      <w:lvlText w:val="%2."/>
      <w:lvlJc w:val="left"/>
      <w:pPr>
        <w:ind w:left="1440" w:hanging="360"/>
      </w:pPr>
      <w:rPr>
        <w:rFonts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5DF12AA5"/>
    <w:multiLevelType w:val="hybridMultilevel"/>
    <w:tmpl w:val="8AF8BAD4"/>
    <w:lvl w:ilvl="0" w:tplc="04090001">
      <w:start w:val="1"/>
      <w:numFmt w:val="bullet"/>
      <w:lvlText w:val=""/>
      <w:lvlJc w:val="left"/>
      <w:pPr>
        <w:ind w:left="878" w:hanging="360"/>
      </w:pPr>
      <w:rPr>
        <w:rFonts w:ascii="Symbol" w:hAnsi="Symbol" w:hint="default"/>
      </w:rPr>
    </w:lvl>
    <w:lvl w:ilvl="1" w:tplc="04090003" w:tentative="1">
      <w:start w:val="1"/>
      <w:numFmt w:val="bullet"/>
      <w:lvlText w:val="o"/>
      <w:lvlJc w:val="left"/>
      <w:pPr>
        <w:ind w:left="1598" w:hanging="360"/>
      </w:pPr>
      <w:rPr>
        <w:rFonts w:ascii="Courier New" w:hAnsi="Courier New" w:cs="Courier New" w:hint="default"/>
      </w:rPr>
    </w:lvl>
    <w:lvl w:ilvl="2" w:tplc="04090005" w:tentative="1">
      <w:start w:val="1"/>
      <w:numFmt w:val="bullet"/>
      <w:lvlText w:val=""/>
      <w:lvlJc w:val="left"/>
      <w:pPr>
        <w:ind w:left="2318" w:hanging="360"/>
      </w:pPr>
      <w:rPr>
        <w:rFonts w:ascii="Wingdings" w:hAnsi="Wingdings" w:hint="default"/>
      </w:rPr>
    </w:lvl>
    <w:lvl w:ilvl="3" w:tplc="04090001" w:tentative="1">
      <w:start w:val="1"/>
      <w:numFmt w:val="bullet"/>
      <w:lvlText w:val=""/>
      <w:lvlJc w:val="left"/>
      <w:pPr>
        <w:ind w:left="3038" w:hanging="360"/>
      </w:pPr>
      <w:rPr>
        <w:rFonts w:ascii="Symbol" w:hAnsi="Symbol" w:hint="default"/>
      </w:rPr>
    </w:lvl>
    <w:lvl w:ilvl="4" w:tplc="04090003" w:tentative="1">
      <w:start w:val="1"/>
      <w:numFmt w:val="bullet"/>
      <w:lvlText w:val="o"/>
      <w:lvlJc w:val="left"/>
      <w:pPr>
        <w:ind w:left="3758" w:hanging="360"/>
      </w:pPr>
      <w:rPr>
        <w:rFonts w:ascii="Courier New" w:hAnsi="Courier New" w:cs="Courier New" w:hint="default"/>
      </w:rPr>
    </w:lvl>
    <w:lvl w:ilvl="5" w:tplc="04090005" w:tentative="1">
      <w:start w:val="1"/>
      <w:numFmt w:val="bullet"/>
      <w:lvlText w:val=""/>
      <w:lvlJc w:val="left"/>
      <w:pPr>
        <w:ind w:left="4478" w:hanging="360"/>
      </w:pPr>
      <w:rPr>
        <w:rFonts w:ascii="Wingdings" w:hAnsi="Wingdings" w:hint="default"/>
      </w:rPr>
    </w:lvl>
    <w:lvl w:ilvl="6" w:tplc="04090001" w:tentative="1">
      <w:start w:val="1"/>
      <w:numFmt w:val="bullet"/>
      <w:lvlText w:val=""/>
      <w:lvlJc w:val="left"/>
      <w:pPr>
        <w:ind w:left="5198" w:hanging="360"/>
      </w:pPr>
      <w:rPr>
        <w:rFonts w:ascii="Symbol" w:hAnsi="Symbol" w:hint="default"/>
      </w:rPr>
    </w:lvl>
    <w:lvl w:ilvl="7" w:tplc="04090003" w:tentative="1">
      <w:start w:val="1"/>
      <w:numFmt w:val="bullet"/>
      <w:lvlText w:val="o"/>
      <w:lvlJc w:val="left"/>
      <w:pPr>
        <w:ind w:left="5918" w:hanging="360"/>
      </w:pPr>
      <w:rPr>
        <w:rFonts w:ascii="Courier New" w:hAnsi="Courier New" w:cs="Courier New" w:hint="default"/>
      </w:rPr>
    </w:lvl>
    <w:lvl w:ilvl="8" w:tplc="04090005" w:tentative="1">
      <w:start w:val="1"/>
      <w:numFmt w:val="bullet"/>
      <w:lvlText w:val=""/>
      <w:lvlJc w:val="left"/>
      <w:pPr>
        <w:ind w:left="6638" w:hanging="360"/>
      </w:pPr>
      <w:rPr>
        <w:rFonts w:ascii="Wingdings" w:hAnsi="Wingdings" w:hint="default"/>
      </w:rPr>
    </w:lvl>
  </w:abstractNum>
  <w:abstractNum w:abstractNumId="11" w15:restartNumberingAfterBreak="0">
    <w:nsid w:val="618750A3"/>
    <w:multiLevelType w:val="hybridMultilevel"/>
    <w:tmpl w:val="F85A5988"/>
    <w:lvl w:ilvl="0" w:tplc="FBF200AA">
      <w:start w:val="2"/>
      <w:numFmt w:val="bullet"/>
      <w:lvlText w:val="-"/>
      <w:lvlJc w:val="left"/>
      <w:pPr>
        <w:ind w:left="405" w:hanging="360"/>
      </w:pPr>
      <w:rPr>
        <w:rFonts w:ascii="Calibri" w:eastAsiaTheme="minorHAnsi" w:hAnsi="Calibri" w:cstheme="minorBidi" w:hint="default"/>
      </w:rPr>
    </w:lvl>
    <w:lvl w:ilvl="1" w:tplc="04090003" w:tentative="1">
      <w:start w:val="1"/>
      <w:numFmt w:val="bullet"/>
      <w:lvlText w:val="o"/>
      <w:lvlJc w:val="left"/>
      <w:pPr>
        <w:ind w:left="1125" w:hanging="360"/>
      </w:pPr>
      <w:rPr>
        <w:rFonts w:ascii="Courier New" w:hAnsi="Courier New" w:cs="Courier New" w:hint="default"/>
      </w:rPr>
    </w:lvl>
    <w:lvl w:ilvl="2" w:tplc="04090005" w:tentative="1">
      <w:start w:val="1"/>
      <w:numFmt w:val="bullet"/>
      <w:lvlText w:val=""/>
      <w:lvlJc w:val="left"/>
      <w:pPr>
        <w:ind w:left="1845" w:hanging="360"/>
      </w:pPr>
      <w:rPr>
        <w:rFonts w:ascii="Wingdings" w:hAnsi="Wingdings" w:hint="default"/>
      </w:rPr>
    </w:lvl>
    <w:lvl w:ilvl="3" w:tplc="04090001" w:tentative="1">
      <w:start w:val="1"/>
      <w:numFmt w:val="bullet"/>
      <w:lvlText w:val=""/>
      <w:lvlJc w:val="left"/>
      <w:pPr>
        <w:ind w:left="2565" w:hanging="360"/>
      </w:pPr>
      <w:rPr>
        <w:rFonts w:ascii="Symbol" w:hAnsi="Symbol" w:hint="default"/>
      </w:rPr>
    </w:lvl>
    <w:lvl w:ilvl="4" w:tplc="04090003" w:tentative="1">
      <w:start w:val="1"/>
      <w:numFmt w:val="bullet"/>
      <w:lvlText w:val="o"/>
      <w:lvlJc w:val="left"/>
      <w:pPr>
        <w:ind w:left="3285" w:hanging="360"/>
      </w:pPr>
      <w:rPr>
        <w:rFonts w:ascii="Courier New" w:hAnsi="Courier New" w:cs="Courier New" w:hint="default"/>
      </w:rPr>
    </w:lvl>
    <w:lvl w:ilvl="5" w:tplc="04090005" w:tentative="1">
      <w:start w:val="1"/>
      <w:numFmt w:val="bullet"/>
      <w:lvlText w:val=""/>
      <w:lvlJc w:val="left"/>
      <w:pPr>
        <w:ind w:left="4005" w:hanging="360"/>
      </w:pPr>
      <w:rPr>
        <w:rFonts w:ascii="Wingdings" w:hAnsi="Wingdings" w:hint="default"/>
      </w:rPr>
    </w:lvl>
    <w:lvl w:ilvl="6" w:tplc="04090001" w:tentative="1">
      <w:start w:val="1"/>
      <w:numFmt w:val="bullet"/>
      <w:lvlText w:val=""/>
      <w:lvlJc w:val="left"/>
      <w:pPr>
        <w:ind w:left="4725" w:hanging="360"/>
      </w:pPr>
      <w:rPr>
        <w:rFonts w:ascii="Symbol" w:hAnsi="Symbol" w:hint="default"/>
      </w:rPr>
    </w:lvl>
    <w:lvl w:ilvl="7" w:tplc="04090003" w:tentative="1">
      <w:start w:val="1"/>
      <w:numFmt w:val="bullet"/>
      <w:lvlText w:val="o"/>
      <w:lvlJc w:val="left"/>
      <w:pPr>
        <w:ind w:left="5445" w:hanging="360"/>
      </w:pPr>
      <w:rPr>
        <w:rFonts w:ascii="Courier New" w:hAnsi="Courier New" w:cs="Courier New" w:hint="default"/>
      </w:rPr>
    </w:lvl>
    <w:lvl w:ilvl="8" w:tplc="04090005" w:tentative="1">
      <w:start w:val="1"/>
      <w:numFmt w:val="bullet"/>
      <w:lvlText w:val=""/>
      <w:lvlJc w:val="left"/>
      <w:pPr>
        <w:ind w:left="6165" w:hanging="360"/>
      </w:pPr>
      <w:rPr>
        <w:rFonts w:ascii="Wingdings" w:hAnsi="Wingdings" w:hint="default"/>
      </w:rPr>
    </w:lvl>
  </w:abstractNum>
  <w:abstractNum w:abstractNumId="12" w15:restartNumberingAfterBreak="0">
    <w:nsid w:val="67445BC8"/>
    <w:multiLevelType w:val="hybridMultilevel"/>
    <w:tmpl w:val="93162502"/>
    <w:lvl w:ilvl="0" w:tplc="04090001">
      <w:start w:val="1"/>
      <w:numFmt w:val="bullet"/>
      <w:lvlText w:val=""/>
      <w:lvlJc w:val="left"/>
      <w:pPr>
        <w:ind w:left="810" w:hanging="360"/>
      </w:pPr>
      <w:rPr>
        <w:rFonts w:ascii="Symbol" w:hAnsi="Symbol" w:hint="default"/>
      </w:rPr>
    </w:lvl>
    <w:lvl w:ilvl="1" w:tplc="04090003" w:tentative="1">
      <w:start w:val="1"/>
      <w:numFmt w:val="bullet"/>
      <w:lvlText w:val="o"/>
      <w:lvlJc w:val="left"/>
      <w:pPr>
        <w:ind w:left="1530" w:hanging="360"/>
      </w:pPr>
      <w:rPr>
        <w:rFonts w:ascii="Courier New" w:hAnsi="Courier New" w:cs="Courier New" w:hint="default"/>
      </w:rPr>
    </w:lvl>
    <w:lvl w:ilvl="2" w:tplc="04090005" w:tentative="1">
      <w:start w:val="1"/>
      <w:numFmt w:val="bullet"/>
      <w:lvlText w:val=""/>
      <w:lvlJc w:val="left"/>
      <w:pPr>
        <w:ind w:left="2250" w:hanging="360"/>
      </w:pPr>
      <w:rPr>
        <w:rFonts w:ascii="Wingdings" w:hAnsi="Wingdings" w:hint="default"/>
      </w:rPr>
    </w:lvl>
    <w:lvl w:ilvl="3" w:tplc="04090001" w:tentative="1">
      <w:start w:val="1"/>
      <w:numFmt w:val="bullet"/>
      <w:lvlText w:val=""/>
      <w:lvlJc w:val="left"/>
      <w:pPr>
        <w:ind w:left="2970" w:hanging="360"/>
      </w:pPr>
      <w:rPr>
        <w:rFonts w:ascii="Symbol" w:hAnsi="Symbol" w:hint="default"/>
      </w:rPr>
    </w:lvl>
    <w:lvl w:ilvl="4" w:tplc="04090003" w:tentative="1">
      <w:start w:val="1"/>
      <w:numFmt w:val="bullet"/>
      <w:lvlText w:val="o"/>
      <w:lvlJc w:val="left"/>
      <w:pPr>
        <w:ind w:left="3690" w:hanging="360"/>
      </w:pPr>
      <w:rPr>
        <w:rFonts w:ascii="Courier New" w:hAnsi="Courier New" w:cs="Courier New" w:hint="default"/>
      </w:rPr>
    </w:lvl>
    <w:lvl w:ilvl="5" w:tplc="04090005" w:tentative="1">
      <w:start w:val="1"/>
      <w:numFmt w:val="bullet"/>
      <w:lvlText w:val=""/>
      <w:lvlJc w:val="left"/>
      <w:pPr>
        <w:ind w:left="4410" w:hanging="360"/>
      </w:pPr>
      <w:rPr>
        <w:rFonts w:ascii="Wingdings" w:hAnsi="Wingdings" w:hint="default"/>
      </w:rPr>
    </w:lvl>
    <w:lvl w:ilvl="6" w:tplc="04090001" w:tentative="1">
      <w:start w:val="1"/>
      <w:numFmt w:val="bullet"/>
      <w:lvlText w:val=""/>
      <w:lvlJc w:val="left"/>
      <w:pPr>
        <w:ind w:left="5130" w:hanging="360"/>
      </w:pPr>
      <w:rPr>
        <w:rFonts w:ascii="Symbol" w:hAnsi="Symbol" w:hint="default"/>
      </w:rPr>
    </w:lvl>
    <w:lvl w:ilvl="7" w:tplc="04090003" w:tentative="1">
      <w:start w:val="1"/>
      <w:numFmt w:val="bullet"/>
      <w:lvlText w:val="o"/>
      <w:lvlJc w:val="left"/>
      <w:pPr>
        <w:ind w:left="5850" w:hanging="360"/>
      </w:pPr>
      <w:rPr>
        <w:rFonts w:ascii="Courier New" w:hAnsi="Courier New" w:cs="Courier New" w:hint="default"/>
      </w:rPr>
    </w:lvl>
    <w:lvl w:ilvl="8" w:tplc="04090005" w:tentative="1">
      <w:start w:val="1"/>
      <w:numFmt w:val="bullet"/>
      <w:lvlText w:val=""/>
      <w:lvlJc w:val="left"/>
      <w:pPr>
        <w:ind w:left="6570" w:hanging="360"/>
      </w:pPr>
      <w:rPr>
        <w:rFonts w:ascii="Wingdings" w:hAnsi="Wingdings" w:hint="default"/>
      </w:rPr>
    </w:lvl>
  </w:abstractNum>
  <w:abstractNum w:abstractNumId="13" w15:restartNumberingAfterBreak="0">
    <w:nsid w:val="6B8C19B8"/>
    <w:multiLevelType w:val="hybridMultilevel"/>
    <w:tmpl w:val="E0CA32B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78FB0738"/>
    <w:multiLevelType w:val="hybridMultilevel"/>
    <w:tmpl w:val="2DF6AF08"/>
    <w:lvl w:ilvl="0" w:tplc="04090001">
      <w:start w:val="1"/>
      <w:numFmt w:val="bullet"/>
      <w:lvlText w:val=""/>
      <w:lvlJc w:val="left"/>
      <w:pPr>
        <w:ind w:left="920" w:hanging="360"/>
      </w:pPr>
      <w:rPr>
        <w:rFonts w:ascii="Symbol" w:hAnsi="Symbol" w:hint="default"/>
      </w:rPr>
    </w:lvl>
    <w:lvl w:ilvl="1" w:tplc="04090003" w:tentative="1">
      <w:start w:val="1"/>
      <w:numFmt w:val="bullet"/>
      <w:lvlText w:val="o"/>
      <w:lvlJc w:val="left"/>
      <w:pPr>
        <w:ind w:left="1640" w:hanging="360"/>
      </w:pPr>
      <w:rPr>
        <w:rFonts w:ascii="Courier New" w:hAnsi="Courier New" w:cs="Courier New" w:hint="default"/>
      </w:rPr>
    </w:lvl>
    <w:lvl w:ilvl="2" w:tplc="04090005" w:tentative="1">
      <w:start w:val="1"/>
      <w:numFmt w:val="bullet"/>
      <w:lvlText w:val=""/>
      <w:lvlJc w:val="left"/>
      <w:pPr>
        <w:ind w:left="2360" w:hanging="360"/>
      </w:pPr>
      <w:rPr>
        <w:rFonts w:ascii="Wingdings" w:hAnsi="Wingdings" w:hint="default"/>
      </w:rPr>
    </w:lvl>
    <w:lvl w:ilvl="3" w:tplc="04090001" w:tentative="1">
      <w:start w:val="1"/>
      <w:numFmt w:val="bullet"/>
      <w:lvlText w:val=""/>
      <w:lvlJc w:val="left"/>
      <w:pPr>
        <w:ind w:left="3080" w:hanging="360"/>
      </w:pPr>
      <w:rPr>
        <w:rFonts w:ascii="Symbol" w:hAnsi="Symbol" w:hint="default"/>
      </w:rPr>
    </w:lvl>
    <w:lvl w:ilvl="4" w:tplc="04090003" w:tentative="1">
      <w:start w:val="1"/>
      <w:numFmt w:val="bullet"/>
      <w:lvlText w:val="o"/>
      <w:lvlJc w:val="left"/>
      <w:pPr>
        <w:ind w:left="3800" w:hanging="360"/>
      </w:pPr>
      <w:rPr>
        <w:rFonts w:ascii="Courier New" w:hAnsi="Courier New" w:cs="Courier New" w:hint="default"/>
      </w:rPr>
    </w:lvl>
    <w:lvl w:ilvl="5" w:tplc="04090005" w:tentative="1">
      <w:start w:val="1"/>
      <w:numFmt w:val="bullet"/>
      <w:lvlText w:val=""/>
      <w:lvlJc w:val="left"/>
      <w:pPr>
        <w:ind w:left="4520" w:hanging="360"/>
      </w:pPr>
      <w:rPr>
        <w:rFonts w:ascii="Wingdings" w:hAnsi="Wingdings" w:hint="default"/>
      </w:rPr>
    </w:lvl>
    <w:lvl w:ilvl="6" w:tplc="04090001" w:tentative="1">
      <w:start w:val="1"/>
      <w:numFmt w:val="bullet"/>
      <w:lvlText w:val=""/>
      <w:lvlJc w:val="left"/>
      <w:pPr>
        <w:ind w:left="5240" w:hanging="360"/>
      </w:pPr>
      <w:rPr>
        <w:rFonts w:ascii="Symbol" w:hAnsi="Symbol" w:hint="default"/>
      </w:rPr>
    </w:lvl>
    <w:lvl w:ilvl="7" w:tplc="04090003" w:tentative="1">
      <w:start w:val="1"/>
      <w:numFmt w:val="bullet"/>
      <w:lvlText w:val="o"/>
      <w:lvlJc w:val="left"/>
      <w:pPr>
        <w:ind w:left="5960" w:hanging="360"/>
      </w:pPr>
      <w:rPr>
        <w:rFonts w:ascii="Courier New" w:hAnsi="Courier New" w:cs="Courier New" w:hint="default"/>
      </w:rPr>
    </w:lvl>
    <w:lvl w:ilvl="8" w:tplc="04090005" w:tentative="1">
      <w:start w:val="1"/>
      <w:numFmt w:val="bullet"/>
      <w:lvlText w:val=""/>
      <w:lvlJc w:val="left"/>
      <w:pPr>
        <w:ind w:left="6680" w:hanging="360"/>
      </w:pPr>
      <w:rPr>
        <w:rFonts w:ascii="Wingdings" w:hAnsi="Wingdings" w:hint="default"/>
      </w:rPr>
    </w:lvl>
  </w:abstractNum>
  <w:num w:numId="1">
    <w:abstractNumId w:val="2"/>
  </w:num>
  <w:num w:numId="2">
    <w:abstractNumId w:val="5"/>
  </w:num>
  <w:num w:numId="3">
    <w:abstractNumId w:val="11"/>
  </w:num>
  <w:num w:numId="4">
    <w:abstractNumId w:val="12"/>
  </w:num>
  <w:num w:numId="5">
    <w:abstractNumId w:val="1"/>
  </w:num>
  <w:num w:numId="6">
    <w:abstractNumId w:val="14"/>
  </w:num>
  <w:num w:numId="7">
    <w:abstractNumId w:val="10"/>
  </w:num>
  <w:num w:numId="8">
    <w:abstractNumId w:val="3"/>
  </w:num>
  <w:num w:numId="9">
    <w:abstractNumId w:val="13"/>
  </w:num>
  <w:num w:numId="10">
    <w:abstractNumId w:val="0"/>
  </w:num>
  <w:num w:numId="11">
    <w:abstractNumId w:val="4"/>
  </w:num>
  <w:num w:numId="12">
    <w:abstractNumId w:val="9"/>
  </w:num>
  <w:num w:numId="13">
    <w:abstractNumId w:val="7"/>
  </w:num>
  <w:num w:numId="14">
    <w:abstractNumId w:val="6"/>
  </w:num>
  <w:num w:numId="15">
    <w:abstractNumId w:val="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0"/>
  <w:bordersDoNotSurroundHeader/>
  <w:bordersDoNotSurroundFooter/>
  <w:proofState w:spelling="clean" w:grammar="clean"/>
  <w:documentProtection w:edit="forms" w:enforcement="1" w:cryptProviderType="rsaAES" w:cryptAlgorithmClass="hash" w:cryptAlgorithmType="typeAny" w:cryptAlgorithmSid="14" w:cryptSpinCount="100000" w:hash="d+qtJGDNZEKAxCuA0OFBnXHpNVAt1DU9SurChBUUvctOKcZJlwXS8oU2OifpC7FKsvQu4iRtUyj4BQWw2yQ3mw==" w:salt="2c3aNVUVf7AEyCZsq8mh+A=="/>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ayMDEzNLEwMrY0NTYxM7BQ0lEKTi0uzszPAykwrAUA22RHvywAAAA="/>
  </w:docVars>
  <w:rsids>
    <w:rsidRoot w:val="00844593"/>
    <w:rsid w:val="00001CFA"/>
    <w:rsid w:val="00005E78"/>
    <w:rsid w:val="00007073"/>
    <w:rsid w:val="000135E4"/>
    <w:rsid w:val="000144DB"/>
    <w:rsid w:val="00020077"/>
    <w:rsid w:val="000231FE"/>
    <w:rsid w:val="00024F3F"/>
    <w:rsid w:val="00026339"/>
    <w:rsid w:val="000263E8"/>
    <w:rsid w:val="00027734"/>
    <w:rsid w:val="000279A5"/>
    <w:rsid w:val="00043AEE"/>
    <w:rsid w:val="00045700"/>
    <w:rsid w:val="00045AE1"/>
    <w:rsid w:val="000541F2"/>
    <w:rsid w:val="000546DA"/>
    <w:rsid w:val="000559EE"/>
    <w:rsid w:val="00055F60"/>
    <w:rsid w:val="00056198"/>
    <w:rsid w:val="00061F2E"/>
    <w:rsid w:val="00062710"/>
    <w:rsid w:val="000657AA"/>
    <w:rsid w:val="000657D4"/>
    <w:rsid w:val="00065804"/>
    <w:rsid w:val="00066B7E"/>
    <w:rsid w:val="00067382"/>
    <w:rsid w:val="00071210"/>
    <w:rsid w:val="00071D13"/>
    <w:rsid w:val="00074390"/>
    <w:rsid w:val="00075C4F"/>
    <w:rsid w:val="0008214D"/>
    <w:rsid w:val="00093A5C"/>
    <w:rsid w:val="000948DC"/>
    <w:rsid w:val="000A1237"/>
    <w:rsid w:val="000A67DF"/>
    <w:rsid w:val="000B10A6"/>
    <w:rsid w:val="000B2B41"/>
    <w:rsid w:val="000B5C48"/>
    <w:rsid w:val="000C066D"/>
    <w:rsid w:val="000C1C0E"/>
    <w:rsid w:val="000C24BD"/>
    <w:rsid w:val="000C543E"/>
    <w:rsid w:val="000C63CB"/>
    <w:rsid w:val="000D0A25"/>
    <w:rsid w:val="000D25BA"/>
    <w:rsid w:val="000D2F66"/>
    <w:rsid w:val="000D4335"/>
    <w:rsid w:val="000E2D97"/>
    <w:rsid w:val="000E3398"/>
    <w:rsid w:val="000F24FC"/>
    <w:rsid w:val="000F4651"/>
    <w:rsid w:val="000F4C4F"/>
    <w:rsid w:val="000F718C"/>
    <w:rsid w:val="00100116"/>
    <w:rsid w:val="00101BD0"/>
    <w:rsid w:val="001025E1"/>
    <w:rsid w:val="00104896"/>
    <w:rsid w:val="00104AF6"/>
    <w:rsid w:val="00104BA3"/>
    <w:rsid w:val="001061DE"/>
    <w:rsid w:val="00106261"/>
    <w:rsid w:val="00107A63"/>
    <w:rsid w:val="0011016C"/>
    <w:rsid w:val="001130B7"/>
    <w:rsid w:val="00116689"/>
    <w:rsid w:val="0012092F"/>
    <w:rsid w:val="00121E16"/>
    <w:rsid w:val="001257CE"/>
    <w:rsid w:val="00126745"/>
    <w:rsid w:val="0012743B"/>
    <w:rsid w:val="00130193"/>
    <w:rsid w:val="001318CB"/>
    <w:rsid w:val="00132A32"/>
    <w:rsid w:val="00133044"/>
    <w:rsid w:val="00137DCC"/>
    <w:rsid w:val="00137FC1"/>
    <w:rsid w:val="00150A75"/>
    <w:rsid w:val="0015490B"/>
    <w:rsid w:val="00155DCE"/>
    <w:rsid w:val="00160B2A"/>
    <w:rsid w:val="00163FE1"/>
    <w:rsid w:val="001663BA"/>
    <w:rsid w:val="00167C7D"/>
    <w:rsid w:val="0017245F"/>
    <w:rsid w:val="00172860"/>
    <w:rsid w:val="00175D1F"/>
    <w:rsid w:val="00176DB7"/>
    <w:rsid w:val="001773C8"/>
    <w:rsid w:val="00177B05"/>
    <w:rsid w:val="0018143B"/>
    <w:rsid w:val="0018184A"/>
    <w:rsid w:val="00185333"/>
    <w:rsid w:val="00192317"/>
    <w:rsid w:val="00192510"/>
    <w:rsid w:val="001A51F7"/>
    <w:rsid w:val="001A7DEC"/>
    <w:rsid w:val="001B05EE"/>
    <w:rsid w:val="001B3E1E"/>
    <w:rsid w:val="001B5C2A"/>
    <w:rsid w:val="001B768C"/>
    <w:rsid w:val="001C3AEC"/>
    <w:rsid w:val="001C3D3F"/>
    <w:rsid w:val="001C6374"/>
    <w:rsid w:val="001C6F0D"/>
    <w:rsid w:val="001C74F1"/>
    <w:rsid w:val="001C7B49"/>
    <w:rsid w:val="001D01C2"/>
    <w:rsid w:val="001D46F3"/>
    <w:rsid w:val="001D7E45"/>
    <w:rsid w:val="001E3976"/>
    <w:rsid w:val="001E3B1F"/>
    <w:rsid w:val="001E430B"/>
    <w:rsid w:val="001E627B"/>
    <w:rsid w:val="001E742D"/>
    <w:rsid w:val="001F140D"/>
    <w:rsid w:val="001F1812"/>
    <w:rsid w:val="001F455A"/>
    <w:rsid w:val="00200ED3"/>
    <w:rsid w:val="002040B2"/>
    <w:rsid w:val="00210BE7"/>
    <w:rsid w:val="00211618"/>
    <w:rsid w:val="0021175B"/>
    <w:rsid w:val="00211A2B"/>
    <w:rsid w:val="00211E82"/>
    <w:rsid w:val="002159F5"/>
    <w:rsid w:val="00215AE9"/>
    <w:rsid w:val="00221039"/>
    <w:rsid w:val="0022275C"/>
    <w:rsid w:val="00222CF5"/>
    <w:rsid w:val="0022614E"/>
    <w:rsid w:val="0023130B"/>
    <w:rsid w:val="00233C0F"/>
    <w:rsid w:val="002350CE"/>
    <w:rsid w:val="00237161"/>
    <w:rsid w:val="0024005A"/>
    <w:rsid w:val="0024109C"/>
    <w:rsid w:val="00241D68"/>
    <w:rsid w:val="00250417"/>
    <w:rsid w:val="00254539"/>
    <w:rsid w:val="0025605C"/>
    <w:rsid w:val="002610B0"/>
    <w:rsid w:val="00262386"/>
    <w:rsid w:val="00263F8E"/>
    <w:rsid w:val="00264942"/>
    <w:rsid w:val="00266839"/>
    <w:rsid w:val="002720BA"/>
    <w:rsid w:val="00272830"/>
    <w:rsid w:val="00273DA8"/>
    <w:rsid w:val="002748F4"/>
    <w:rsid w:val="00274EA7"/>
    <w:rsid w:val="00275965"/>
    <w:rsid w:val="00286DEC"/>
    <w:rsid w:val="00287EC4"/>
    <w:rsid w:val="00290360"/>
    <w:rsid w:val="00291331"/>
    <w:rsid w:val="0029261E"/>
    <w:rsid w:val="002931A1"/>
    <w:rsid w:val="00293807"/>
    <w:rsid w:val="0029417F"/>
    <w:rsid w:val="002A0606"/>
    <w:rsid w:val="002A130F"/>
    <w:rsid w:val="002A178F"/>
    <w:rsid w:val="002A198D"/>
    <w:rsid w:val="002A3DF3"/>
    <w:rsid w:val="002A43BF"/>
    <w:rsid w:val="002A73A8"/>
    <w:rsid w:val="002B09E3"/>
    <w:rsid w:val="002B0C36"/>
    <w:rsid w:val="002B2F0C"/>
    <w:rsid w:val="002B4578"/>
    <w:rsid w:val="002B472C"/>
    <w:rsid w:val="002B58C3"/>
    <w:rsid w:val="002C01B1"/>
    <w:rsid w:val="002C2486"/>
    <w:rsid w:val="002C553E"/>
    <w:rsid w:val="002C5DA8"/>
    <w:rsid w:val="002D020E"/>
    <w:rsid w:val="002D20DC"/>
    <w:rsid w:val="002D510F"/>
    <w:rsid w:val="002D56CC"/>
    <w:rsid w:val="002D5913"/>
    <w:rsid w:val="002D6432"/>
    <w:rsid w:val="002D778C"/>
    <w:rsid w:val="002E6081"/>
    <w:rsid w:val="002E6C2C"/>
    <w:rsid w:val="002E76B3"/>
    <w:rsid w:val="002F0AB3"/>
    <w:rsid w:val="002F1FEA"/>
    <w:rsid w:val="002F29B5"/>
    <w:rsid w:val="002F4203"/>
    <w:rsid w:val="002F53F1"/>
    <w:rsid w:val="00302DEA"/>
    <w:rsid w:val="00304A08"/>
    <w:rsid w:val="00305981"/>
    <w:rsid w:val="00305EF2"/>
    <w:rsid w:val="0030727F"/>
    <w:rsid w:val="00307B25"/>
    <w:rsid w:val="00310F5E"/>
    <w:rsid w:val="00311456"/>
    <w:rsid w:val="003125F9"/>
    <w:rsid w:val="00312BFA"/>
    <w:rsid w:val="00315F8C"/>
    <w:rsid w:val="003207B9"/>
    <w:rsid w:val="0032151F"/>
    <w:rsid w:val="0032624D"/>
    <w:rsid w:val="00331602"/>
    <w:rsid w:val="00334D65"/>
    <w:rsid w:val="0034478F"/>
    <w:rsid w:val="00351138"/>
    <w:rsid w:val="00351BB3"/>
    <w:rsid w:val="003536C9"/>
    <w:rsid w:val="00354B2A"/>
    <w:rsid w:val="0035640C"/>
    <w:rsid w:val="003574DC"/>
    <w:rsid w:val="00357FF2"/>
    <w:rsid w:val="00360ED9"/>
    <w:rsid w:val="00361503"/>
    <w:rsid w:val="00361FF3"/>
    <w:rsid w:val="003635DE"/>
    <w:rsid w:val="00366F00"/>
    <w:rsid w:val="00370951"/>
    <w:rsid w:val="0037723F"/>
    <w:rsid w:val="003810AB"/>
    <w:rsid w:val="003835C9"/>
    <w:rsid w:val="003858CC"/>
    <w:rsid w:val="00386CCE"/>
    <w:rsid w:val="00386DF6"/>
    <w:rsid w:val="00387F0C"/>
    <w:rsid w:val="003903E4"/>
    <w:rsid w:val="00390A13"/>
    <w:rsid w:val="0039166D"/>
    <w:rsid w:val="0039631D"/>
    <w:rsid w:val="00396911"/>
    <w:rsid w:val="003A0F62"/>
    <w:rsid w:val="003A301C"/>
    <w:rsid w:val="003A731A"/>
    <w:rsid w:val="003A75E3"/>
    <w:rsid w:val="003B0520"/>
    <w:rsid w:val="003B1817"/>
    <w:rsid w:val="003B75E2"/>
    <w:rsid w:val="003B7ADB"/>
    <w:rsid w:val="003C0E2E"/>
    <w:rsid w:val="003D001D"/>
    <w:rsid w:val="003D1359"/>
    <w:rsid w:val="003D1515"/>
    <w:rsid w:val="003D1C6D"/>
    <w:rsid w:val="003D3B20"/>
    <w:rsid w:val="003D4C9A"/>
    <w:rsid w:val="003D5741"/>
    <w:rsid w:val="003D7E59"/>
    <w:rsid w:val="003E1081"/>
    <w:rsid w:val="003E2126"/>
    <w:rsid w:val="003E30F9"/>
    <w:rsid w:val="003E4992"/>
    <w:rsid w:val="003E5E95"/>
    <w:rsid w:val="003F09CE"/>
    <w:rsid w:val="003F0A3A"/>
    <w:rsid w:val="003F38A9"/>
    <w:rsid w:val="003F5C83"/>
    <w:rsid w:val="003F6E1C"/>
    <w:rsid w:val="003F7F9D"/>
    <w:rsid w:val="00401052"/>
    <w:rsid w:val="004021C5"/>
    <w:rsid w:val="0040248A"/>
    <w:rsid w:val="00402B56"/>
    <w:rsid w:val="00403178"/>
    <w:rsid w:val="004032CA"/>
    <w:rsid w:val="00403B34"/>
    <w:rsid w:val="00403B69"/>
    <w:rsid w:val="0040474E"/>
    <w:rsid w:val="00405686"/>
    <w:rsid w:val="00411FB8"/>
    <w:rsid w:val="00412203"/>
    <w:rsid w:val="00415A95"/>
    <w:rsid w:val="004160D2"/>
    <w:rsid w:val="00417781"/>
    <w:rsid w:val="00421819"/>
    <w:rsid w:val="00421FF9"/>
    <w:rsid w:val="00422280"/>
    <w:rsid w:val="00430139"/>
    <w:rsid w:val="004340BE"/>
    <w:rsid w:val="00436381"/>
    <w:rsid w:val="004400DC"/>
    <w:rsid w:val="00457D3A"/>
    <w:rsid w:val="00457F01"/>
    <w:rsid w:val="00460F06"/>
    <w:rsid w:val="00467A28"/>
    <w:rsid w:val="00471941"/>
    <w:rsid w:val="00474160"/>
    <w:rsid w:val="004753D1"/>
    <w:rsid w:val="00475C17"/>
    <w:rsid w:val="00484EFA"/>
    <w:rsid w:val="00487FB6"/>
    <w:rsid w:val="00490CA5"/>
    <w:rsid w:val="004915D3"/>
    <w:rsid w:val="0049320C"/>
    <w:rsid w:val="0049627B"/>
    <w:rsid w:val="004A098A"/>
    <w:rsid w:val="004A13C4"/>
    <w:rsid w:val="004A51CA"/>
    <w:rsid w:val="004A63D4"/>
    <w:rsid w:val="004A653C"/>
    <w:rsid w:val="004A708B"/>
    <w:rsid w:val="004B26E8"/>
    <w:rsid w:val="004B3D9E"/>
    <w:rsid w:val="004B6211"/>
    <w:rsid w:val="004C1ECD"/>
    <w:rsid w:val="004C32F2"/>
    <w:rsid w:val="004C3A8F"/>
    <w:rsid w:val="004C419F"/>
    <w:rsid w:val="004C4B1F"/>
    <w:rsid w:val="004C4FC3"/>
    <w:rsid w:val="004C5B27"/>
    <w:rsid w:val="004D0D8B"/>
    <w:rsid w:val="004D16F3"/>
    <w:rsid w:val="004D1E19"/>
    <w:rsid w:val="004D3EA3"/>
    <w:rsid w:val="004D497C"/>
    <w:rsid w:val="004E329A"/>
    <w:rsid w:val="004E5E52"/>
    <w:rsid w:val="004F119E"/>
    <w:rsid w:val="004F28F5"/>
    <w:rsid w:val="004F29D4"/>
    <w:rsid w:val="004F2F80"/>
    <w:rsid w:val="004F39CA"/>
    <w:rsid w:val="004F3BCF"/>
    <w:rsid w:val="00501297"/>
    <w:rsid w:val="00505484"/>
    <w:rsid w:val="00506657"/>
    <w:rsid w:val="00510B6C"/>
    <w:rsid w:val="00510D3B"/>
    <w:rsid w:val="00513CA9"/>
    <w:rsid w:val="0052037B"/>
    <w:rsid w:val="00521344"/>
    <w:rsid w:val="005223AD"/>
    <w:rsid w:val="00522642"/>
    <w:rsid w:val="00522F14"/>
    <w:rsid w:val="00524E9A"/>
    <w:rsid w:val="00526F8E"/>
    <w:rsid w:val="0052704E"/>
    <w:rsid w:val="00531549"/>
    <w:rsid w:val="00532DF3"/>
    <w:rsid w:val="0053588D"/>
    <w:rsid w:val="00537559"/>
    <w:rsid w:val="0054143F"/>
    <w:rsid w:val="005451E0"/>
    <w:rsid w:val="00553457"/>
    <w:rsid w:val="0055556D"/>
    <w:rsid w:val="00555A61"/>
    <w:rsid w:val="00555D4A"/>
    <w:rsid w:val="00562F5E"/>
    <w:rsid w:val="00563A0A"/>
    <w:rsid w:val="0056454A"/>
    <w:rsid w:val="005655F6"/>
    <w:rsid w:val="00565AF7"/>
    <w:rsid w:val="00570089"/>
    <w:rsid w:val="00574E9B"/>
    <w:rsid w:val="00582DBE"/>
    <w:rsid w:val="0058337C"/>
    <w:rsid w:val="00585CFA"/>
    <w:rsid w:val="00586E9D"/>
    <w:rsid w:val="005914A0"/>
    <w:rsid w:val="00594CA7"/>
    <w:rsid w:val="00596BA3"/>
    <w:rsid w:val="005A0DE9"/>
    <w:rsid w:val="005A5613"/>
    <w:rsid w:val="005A7C3D"/>
    <w:rsid w:val="005B0C4F"/>
    <w:rsid w:val="005B1ED9"/>
    <w:rsid w:val="005B2821"/>
    <w:rsid w:val="005B3666"/>
    <w:rsid w:val="005B6E40"/>
    <w:rsid w:val="005C1B45"/>
    <w:rsid w:val="005C47BE"/>
    <w:rsid w:val="005C6816"/>
    <w:rsid w:val="005C6D93"/>
    <w:rsid w:val="005C73FF"/>
    <w:rsid w:val="005D0681"/>
    <w:rsid w:val="005D66DF"/>
    <w:rsid w:val="005E0E5C"/>
    <w:rsid w:val="005E3B24"/>
    <w:rsid w:val="005E7B3A"/>
    <w:rsid w:val="005F1925"/>
    <w:rsid w:val="005F5461"/>
    <w:rsid w:val="00600BC0"/>
    <w:rsid w:val="00602000"/>
    <w:rsid w:val="00602171"/>
    <w:rsid w:val="00603BEB"/>
    <w:rsid w:val="0060415C"/>
    <w:rsid w:val="00606171"/>
    <w:rsid w:val="00607248"/>
    <w:rsid w:val="00607780"/>
    <w:rsid w:val="006116E7"/>
    <w:rsid w:val="0061360F"/>
    <w:rsid w:val="00613C50"/>
    <w:rsid w:val="00614269"/>
    <w:rsid w:val="00615EB1"/>
    <w:rsid w:val="006164F3"/>
    <w:rsid w:val="00620BA6"/>
    <w:rsid w:val="00624FB8"/>
    <w:rsid w:val="0062500E"/>
    <w:rsid w:val="00626955"/>
    <w:rsid w:val="00630DDA"/>
    <w:rsid w:val="00632CD0"/>
    <w:rsid w:val="00634735"/>
    <w:rsid w:val="00636026"/>
    <w:rsid w:val="00636ADD"/>
    <w:rsid w:val="00636D20"/>
    <w:rsid w:val="00637EC1"/>
    <w:rsid w:val="00641E9C"/>
    <w:rsid w:val="006424A4"/>
    <w:rsid w:val="00643F2A"/>
    <w:rsid w:val="00650E2F"/>
    <w:rsid w:val="00650E4F"/>
    <w:rsid w:val="006542EA"/>
    <w:rsid w:val="00655814"/>
    <w:rsid w:val="00662BFD"/>
    <w:rsid w:val="00663E34"/>
    <w:rsid w:val="00666BB6"/>
    <w:rsid w:val="00670752"/>
    <w:rsid w:val="00671D8D"/>
    <w:rsid w:val="00674779"/>
    <w:rsid w:val="00675D1E"/>
    <w:rsid w:val="00677FEF"/>
    <w:rsid w:val="00690708"/>
    <w:rsid w:val="00691BB1"/>
    <w:rsid w:val="0069363C"/>
    <w:rsid w:val="0069640F"/>
    <w:rsid w:val="006A6916"/>
    <w:rsid w:val="006B0628"/>
    <w:rsid w:val="006B255C"/>
    <w:rsid w:val="006B6411"/>
    <w:rsid w:val="006B7028"/>
    <w:rsid w:val="006B719F"/>
    <w:rsid w:val="006C0CB4"/>
    <w:rsid w:val="006C30AE"/>
    <w:rsid w:val="006C3E5F"/>
    <w:rsid w:val="006C59CA"/>
    <w:rsid w:val="006D0984"/>
    <w:rsid w:val="006E0EEE"/>
    <w:rsid w:val="006E0F12"/>
    <w:rsid w:val="006E140A"/>
    <w:rsid w:val="006E180D"/>
    <w:rsid w:val="006E255B"/>
    <w:rsid w:val="006E3C4F"/>
    <w:rsid w:val="006E683F"/>
    <w:rsid w:val="006E7126"/>
    <w:rsid w:val="006F133C"/>
    <w:rsid w:val="006F36BF"/>
    <w:rsid w:val="00701B00"/>
    <w:rsid w:val="00703800"/>
    <w:rsid w:val="00706F3F"/>
    <w:rsid w:val="00710189"/>
    <w:rsid w:val="00720514"/>
    <w:rsid w:val="00723E76"/>
    <w:rsid w:val="00724C6D"/>
    <w:rsid w:val="00725FF6"/>
    <w:rsid w:val="00732675"/>
    <w:rsid w:val="00734F3C"/>
    <w:rsid w:val="00737DDA"/>
    <w:rsid w:val="007406F8"/>
    <w:rsid w:val="00741EA7"/>
    <w:rsid w:val="00742D2D"/>
    <w:rsid w:val="00743AFF"/>
    <w:rsid w:val="00744501"/>
    <w:rsid w:val="0074723C"/>
    <w:rsid w:val="00752947"/>
    <w:rsid w:val="00753495"/>
    <w:rsid w:val="007543CE"/>
    <w:rsid w:val="00754476"/>
    <w:rsid w:val="0076004E"/>
    <w:rsid w:val="00761731"/>
    <w:rsid w:val="00761F1B"/>
    <w:rsid w:val="0076349B"/>
    <w:rsid w:val="00764253"/>
    <w:rsid w:val="007656C3"/>
    <w:rsid w:val="007665E5"/>
    <w:rsid w:val="00770DB1"/>
    <w:rsid w:val="007721B9"/>
    <w:rsid w:val="00772B16"/>
    <w:rsid w:val="0077315A"/>
    <w:rsid w:val="00774540"/>
    <w:rsid w:val="00774856"/>
    <w:rsid w:val="00776801"/>
    <w:rsid w:val="007811D5"/>
    <w:rsid w:val="00783D68"/>
    <w:rsid w:val="007846A7"/>
    <w:rsid w:val="00787A1D"/>
    <w:rsid w:val="00796798"/>
    <w:rsid w:val="00797022"/>
    <w:rsid w:val="007A0822"/>
    <w:rsid w:val="007A1E5B"/>
    <w:rsid w:val="007A2871"/>
    <w:rsid w:val="007A34C9"/>
    <w:rsid w:val="007A5BF8"/>
    <w:rsid w:val="007B02A8"/>
    <w:rsid w:val="007B1C48"/>
    <w:rsid w:val="007B1E25"/>
    <w:rsid w:val="007B7131"/>
    <w:rsid w:val="007B7967"/>
    <w:rsid w:val="007C1104"/>
    <w:rsid w:val="007C25C1"/>
    <w:rsid w:val="007C272A"/>
    <w:rsid w:val="007C42D1"/>
    <w:rsid w:val="007C4EC0"/>
    <w:rsid w:val="007C6144"/>
    <w:rsid w:val="007C723F"/>
    <w:rsid w:val="007D325C"/>
    <w:rsid w:val="007D3B7D"/>
    <w:rsid w:val="007D4062"/>
    <w:rsid w:val="007D5CD8"/>
    <w:rsid w:val="007D64AA"/>
    <w:rsid w:val="007E189A"/>
    <w:rsid w:val="007E3DCB"/>
    <w:rsid w:val="007E47CA"/>
    <w:rsid w:val="007E7976"/>
    <w:rsid w:val="007F14E4"/>
    <w:rsid w:val="007F251C"/>
    <w:rsid w:val="007F6261"/>
    <w:rsid w:val="007F6F7C"/>
    <w:rsid w:val="0080534C"/>
    <w:rsid w:val="0080622C"/>
    <w:rsid w:val="008104F4"/>
    <w:rsid w:val="00810C67"/>
    <w:rsid w:val="00814B23"/>
    <w:rsid w:val="008156EE"/>
    <w:rsid w:val="008159B7"/>
    <w:rsid w:val="00820367"/>
    <w:rsid w:val="00820469"/>
    <w:rsid w:val="008236B2"/>
    <w:rsid w:val="00830051"/>
    <w:rsid w:val="008315DE"/>
    <w:rsid w:val="00832640"/>
    <w:rsid w:val="00834102"/>
    <w:rsid w:val="00834134"/>
    <w:rsid w:val="008345A1"/>
    <w:rsid w:val="008369DB"/>
    <w:rsid w:val="00844593"/>
    <w:rsid w:val="00844AAB"/>
    <w:rsid w:val="008473F9"/>
    <w:rsid w:val="00847FED"/>
    <w:rsid w:val="0086165F"/>
    <w:rsid w:val="008656CE"/>
    <w:rsid w:val="008679B6"/>
    <w:rsid w:val="008713AB"/>
    <w:rsid w:val="00871A60"/>
    <w:rsid w:val="008724B3"/>
    <w:rsid w:val="00873E37"/>
    <w:rsid w:val="00891170"/>
    <w:rsid w:val="00892B88"/>
    <w:rsid w:val="008955EA"/>
    <w:rsid w:val="0089608F"/>
    <w:rsid w:val="0089611F"/>
    <w:rsid w:val="00896E5B"/>
    <w:rsid w:val="008A014E"/>
    <w:rsid w:val="008A4F24"/>
    <w:rsid w:val="008A5AC4"/>
    <w:rsid w:val="008A65C7"/>
    <w:rsid w:val="008A69EB"/>
    <w:rsid w:val="008A72F1"/>
    <w:rsid w:val="008B14FE"/>
    <w:rsid w:val="008B224C"/>
    <w:rsid w:val="008B2FC2"/>
    <w:rsid w:val="008C0EC7"/>
    <w:rsid w:val="008C1D09"/>
    <w:rsid w:val="008C5963"/>
    <w:rsid w:val="008C6852"/>
    <w:rsid w:val="008C6F3A"/>
    <w:rsid w:val="008C6F5F"/>
    <w:rsid w:val="008D1CEA"/>
    <w:rsid w:val="008D24CA"/>
    <w:rsid w:val="008D74A3"/>
    <w:rsid w:val="008E04B1"/>
    <w:rsid w:val="008E0DA3"/>
    <w:rsid w:val="008E1A8E"/>
    <w:rsid w:val="008E2861"/>
    <w:rsid w:val="008E7033"/>
    <w:rsid w:val="008F0566"/>
    <w:rsid w:val="008F05D9"/>
    <w:rsid w:val="008F3162"/>
    <w:rsid w:val="008F3617"/>
    <w:rsid w:val="008F38F1"/>
    <w:rsid w:val="008F4B9D"/>
    <w:rsid w:val="00900302"/>
    <w:rsid w:val="0090128C"/>
    <w:rsid w:val="0090192C"/>
    <w:rsid w:val="00902BA7"/>
    <w:rsid w:val="00903FFE"/>
    <w:rsid w:val="00904B8F"/>
    <w:rsid w:val="009076B1"/>
    <w:rsid w:val="0091017E"/>
    <w:rsid w:val="0091032A"/>
    <w:rsid w:val="0091249B"/>
    <w:rsid w:val="00912C89"/>
    <w:rsid w:val="00913778"/>
    <w:rsid w:val="00916EC0"/>
    <w:rsid w:val="00917AD9"/>
    <w:rsid w:val="00920459"/>
    <w:rsid w:val="00921DA8"/>
    <w:rsid w:val="00922C70"/>
    <w:rsid w:val="00926F0A"/>
    <w:rsid w:val="009276D5"/>
    <w:rsid w:val="0093004E"/>
    <w:rsid w:val="0093772B"/>
    <w:rsid w:val="00944F9A"/>
    <w:rsid w:val="00945FBE"/>
    <w:rsid w:val="00950C46"/>
    <w:rsid w:val="00950F81"/>
    <w:rsid w:val="009512E9"/>
    <w:rsid w:val="00954035"/>
    <w:rsid w:val="00954D7B"/>
    <w:rsid w:val="00956919"/>
    <w:rsid w:val="00956DD2"/>
    <w:rsid w:val="00956F60"/>
    <w:rsid w:val="00961A6C"/>
    <w:rsid w:val="009631B5"/>
    <w:rsid w:val="00963A9F"/>
    <w:rsid w:val="0096704A"/>
    <w:rsid w:val="00967F2C"/>
    <w:rsid w:val="0097313F"/>
    <w:rsid w:val="00976BB8"/>
    <w:rsid w:val="0098085B"/>
    <w:rsid w:val="009816D9"/>
    <w:rsid w:val="009816E7"/>
    <w:rsid w:val="0098293E"/>
    <w:rsid w:val="00982CC1"/>
    <w:rsid w:val="0099286C"/>
    <w:rsid w:val="009931C3"/>
    <w:rsid w:val="00993CF2"/>
    <w:rsid w:val="009A0FFB"/>
    <w:rsid w:val="009A264A"/>
    <w:rsid w:val="009A27F5"/>
    <w:rsid w:val="009A286E"/>
    <w:rsid w:val="009A55BD"/>
    <w:rsid w:val="009A73F6"/>
    <w:rsid w:val="009B2619"/>
    <w:rsid w:val="009B2FEB"/>
    <w:rsid w:val="009B3D90"/>
    <w:rsid w:val="009B47A1"/>
    <w:rsid w:val="009B6FE8"/>
    <w:rsid w:val="009C125C"/>
    <w:rsid w:val="009C2E98"/>
    <w:rsid w:val="009C33A8"/>
    <w:rsid w:val="009C3E24"/>
    <w:rsid w:val="009C47D3"/>
    <w:rsid w:val="009C5093"/>
    <w:rsid w:val="009C58A1"/>
    <w:rsid w:val="009C6D01"/>
    <w:rsid w:val="009C6DAD"/>
    <w:rsid w:val="009D250A"/>
    <w:rsid w:val="009D35B4"/>
    <w:rsid w:val="009D6931"/>
    <w:rsid w:val="009D6B7B"/>
    <w:rsid w:val="009D7541"/>
    <w:rsid w:val="009D7B51"/>
    <w:rsid w:val="009E063E"/>
    <w:rsid w:val="009E07F6"/>
    <w:rsid w:val="009E11D7"/>
    <w:rsid w:val="009E1606"/>
    <w:rsid w:val="009E27F7"/>
    <w:rsid w:val="009E3EF1"/>
    <w:rsid w:val="009E57E0"/>
    <w:rsid w:val="009E7411"/>
    <w:rsid w:val="009F38AC"/>
    <w:rsid w:val="009F7549"/>
    <w:rsid w:val="00A116F8"/>
    <w:rsid w:val="00A121B6"/>
    <w:rsid w:val="00A16E63"/>
    <w:rsid w:val="00A26DF2"/>
    <w:rsid w:val="00A27052"/>
    <w:rsid w:val="00A27E63"/>
    <w:rsid w:val="00A32A41"/>
    <w:rsid w:val="00A33A8B"/>
    <w:rsid w:val="00A33AEB"/>
    <w:rsid w:val="00A34C14"/>
    <w:rsid w:val="00A40684"/>
    <w:rsid w:val="00A43D23"/>
    <w:rsid w:val="00A5097E"/>
    <w:rsid w:val="00A52D76"/>
    <w:rsid w:val="00A57683"/>
    <w:rsid w:val="00A63DDE"/>
    <w:rsid w:val="00A64095"/>
    <w:rsid w:val="00A670A9"/>
    <w:rsid w:val="00A72773"/>
    <w:rsid w:val="00A738BB"/>
    <w:rsid w:val="00A8309F"/>
    <w:rsid w:val="00A85B4A"/>
    <w:rsid w:val="00A8636C"/>
    <w:rsid w:val="00A8639D"/>
    <w:rsid w:val="00A86C78"/>
    <w:rsid w:val="00A94684"/>
    <w:rsid w:val="00A95FBB"/>
    <w:rsid w:val="00A96539"/>
    <w:rsid w:val="00AA0A98"/>
    <w:rsid w:val="00AA383D"/>
    <w:rsid w:val="00AA3E6A"/>
    <w:rsid w:val="00AA4A5C"/>
    <w:rsid w:val="00AA73E3"/>
    <w:rsid w:val="00AB10FD"/>
    <w:rsid w:val="00AB3F22"/>
    <w:rsid w:val="00AB5683"/>
    <w:rsid w:val="00AB6CBA"/>
    <w:rsid w:val="00AC009F"/>
    <w:rsid w:val="00AC038F"/>
    <w:rsid w:val="00AC22BE"/>
    <w:rsid w:val="00AC397B"/>
    <w:rsid w:val="00AC4B64"/>
    <w:rsid w:val="00AC598F"/>
    <w:rsid w:val="00AD2FC7"/>
    <w:rsid w:val="00AD3EA4"/>
    <w:rsid w:val="00AD449C"/>
    <w:rsid w:val="00AD6117"/>
    <w:rsid w:val="00AE0CA9"/>
    <w:rsid w:val="00AE0FD8"/>
    <w:rsid w:val="00AE2096"/>
    <w:rsid w:val="00AE2727"/>
    <w:rsid w:val="00AE71DA"/>
    <w:rsid w:val="00AF08C6"/>
    <w:rsid w:val="00AF2CED"/>
    <w:rsid w:val="00AF484B"/>
    <w:rsid w:val="00AF5532"/>
    <w:rsid w:val="00AF65D8"/>
    <w:rsid w:val="00B01D39"/>
    <w:rsid w:val="00B02474"/>
    <w:rsid w:val="00B0365F"/>
    <w:rsid w:val="00B03A5C"/>
    <w:rsid w:val="00B0421B"/>
    <w:rsid w:val="00B1022C"/>
    <w:rsid w:val="00B118B6"/>
    <w:rsid w:val="00B12E4F"/>
    <w:rsid w:val="00B13063"/>
    <w:rsid w:val="00B136D5"/>
    <w:rsid w:val="00B13CF5"/>
    <w:rsid w:val="00B15EA2"/>
    <w:rsid w:val="00B177F8"/>
    <w:rsid w:val="00B24EAB"/>
    <w:rsid w:val="00B274A1"/>
    <w:rsid w:val="00B27AAB"/>
    <w:rsid w:val="00B30747"/>
    <w:rsid w:val="00B3243F"/>
    <w:rsid w:val="00B34C46"/>
    <w:rsid w:val="00B35FC0"/>
    <w:rsid w:val="00B377E6"/>
    <w:rsid w:val="00B37C49"/>
    <w:rsid w:val="00B41215"/>
    <w:rsid w:val="00B43528"/>
    <w:rsid w:val="00B44452"/>
    <w:rsid w:val="00B53BDA"/>
    <w:rsid w:val="00B62E43"/>
    <w:rsid w:val="00B63ACD"/>
    <w:rsid w:val="00B64995"/>
    <w:rsid w:val="00B654C8"/>
    <w:rsid w:val="00B659B6"/>
    <w:rsid w:val="00B674D5"/>
    <w:rsid w:val="00B701C3"/>
    <w:rsid w:val="00B70613"/>
    <w:rsid w:val="00B70E04"/>
    <w:rsid w:val="00B729FD"/>
    <w:rsid w:val="00B72D8B"/>
    <w:rsid w:val="00B74286"/>
    <w:rsid w:val="00B806C3"/>
    <w:rsid w:val="00B84C26"/>
    <w:rsid w:val="00B84E89"/>
    <w:rsid w:val="00B85690"/>
    <w:rsid w:val="00B85905"/>
    <w:rsid w:val="00B87ECD"/>
    <w:rsid w:val="00B9044C"/>
    <w:rsid w:val="00B91E9C"/>
    <w:rsid w:val="00B9209F"/>
    <w:rsid w:val="00B92ACC"/>
    <w:rsid w:val="00B93D97"/>
    <w:rsid w:val="00B95190"/>
    <w:rsid w:val="00B963DC"/>
    <w:rsid w:val="00B96B1C"/>
    <w:rsid w:val="00BA13C8"/>
    <w:rsid w:val="00BA20EF"/>
    <w:rsid w:val="00BA6D67"/>
    <w:rsid w:val="00BA7ADB"/>
    <w:rsid w:val="00BB1B08"/>
    <w:rsid w:val="00BB27B2"/>
    <w:rsid w:val="00BB58CF"/>
    <w:rsid w:val="00BC0E54"/>
    <w:rsid w:val="00BC4651"/>
    <w:rsid w:val="00BC573B"/>
    <w:rsid w:val="00BC6C43"/>
    <w:rsid w:val="00BD10BC"/>
    <w:rsid w:val="00BD4654"/>
    <w:rsid w:val="00BD76B0"/>
    <w:rsid w:val="00BE12B8"/>
    <w:rsid w:val="00BE1422"/>
    <w:rsid w:val="00BE2FCD"/>
    <w:rsid w:val="00BE78EF"/>
    <w:rsid w:val="00BF1012"/>
    <w:rsid w:val="00BF1311"/>
    <w:rsid w:val="00BF2F26"/>
    <w:rsid w:val="00BF33C8"/>
    <w:rsid w:val="00C02511"/>
    <w:rsid w:val="00C02713"/>
    <w:rsid w:val="00C048C5"/>
    <w:rsid w:val="00C05A0D"/>
    <w:rsid w:val="00C06012"/>
    <w:rsid w:val="00C063B8"/>
    <w:rsid w:val="00C100BA"/>
    <w:rsid w:val="00C120BC"/>
    <w:rsid w:val="00C12C32"/>
    <w:rsid w:val="00C13FE5"/>
    <w:rsid w:val="00C15279"/>
    <w:rsid w:val="00C15615"/>
    <w:rsid w:val="00C16E9A"/>
    <w:rsid w:val="00C17881"/>
    <w:rsid w:val="00C20DDB"/>
    <w:rsid w:val="00C22ED1"/>
    <w:rsid w:val="00C300DE"/>
    <w:rsid w:val="00C303E4"/>
    <w:rsid w:val="00C40952"/>
    <w:rsid w:val="00C41A21"/>
    <w:rsid w:val="00C4248C"/>
    <w:rsid w:val="00C432DB"/>
    <w:rsid w:val="00C458C2"/>
    <w:rsid w:val="00C46E93"/>
    <w:rsid w:val="00C535BA"/>
    <w:rsid w:val="00C53B22"/>
    <w:rsid w:val="00C54B6C"/>
    <w:rsid w:val="00C56EC8"/>
    <w:rsid w:val="00C5715C"/>
    <w:rsid w:val="00C60341"/>
    <w:rsid w:val="00C63234"/>
    <w:rsid w:val="00C63A3E"/>
    <w:rsid w:val="00C65B58"/>
    <w:rsid w:val="00C65C6F"/>
    <w:rsid w:val="00C71223"/>
    <w:rsid w:val="00C73D10"/>
    <w:rsid w:val="00C7454D"/>
    <w:rsid w:val="00C745C5"/>
    <w:rsid w:val="00C809E3"/>
    <w:rsid w:val="00C86A9B"/>
    <w:rsid w:val="00C905B1"/>
    <w:rsid w:val="00C927DC"/>
    <w:rsid w:val="00C954EA"/>
    <w:rsid w:val="00CA1B7C"/>
    <w:rsid w:val="00CA3D81"/>
    <w:rsid w:val="00CA67BF"/>
    <w:rsid w:val="00CB197F"/>
    <w:rsid w:val="00CB3016"/>
    <w:rsid w:val="00CB35C1"/>
    <w:rsid w:val="00CB57ED"/>
    <w:rsid w:val="00CC23CD"/>
    <w:rsid w:val="00CC6A12"/>
    <w:rsid w:val="00CC7B2A"/>
    <w:rsid w:val="00CD2ADE"/>
    <w:rsid w:val="00CD4D4B"/>
    <w:rsid w:val="00CE02A7"/>
    <w:rsid w:val="00CE0999"/>
    <w:rsid w:val="00CE17F9"/>
    <w:rsid w:val="00CE31D6"/>
    <w:rsid w:val="00CE6BCF"/>
    <w:rsid w:val="00CF076A"/>
    <w:rsid w:val="00CF57A7"/>
    <w:rsid w:val="00D00B12"/>
    <w:rsid w:val="00D011AA"/>
    <w:rsid w:val="00D01E00"/>
    <w:rsid w:val="00D03EAE"/>
    <w:rsid w:val="00D052C5"/>
    <w:rsid w:val="00D057E5"/>
    <w:rsid w:val="00D07F34"/>
    <w:rsid w:val="00D13384"/>
    <w:rsid w:val="00D1657E"/>
    <w:rsid w:val="00D17CCA"/>
    <w:rsid w:val="00D203BC"/>
    <w:rsid w:val="00D206A3"/>
    <w:rsid w:val="00D2700F"/>
    <w:rsid w:val="00D3314D"/>
    <w:rsid w:val="00D33C0B"/>
    <w:rsid w:val="00D36B55"/>
    <w:rsid w:val="00D37C83"/>
    <w:rsid w:val="00D44044"/>
    <w:rsid w:val="00D45E41"/>
    <w:rsid w:val="00D46406"/>
    <w:rsid w:val="00D5259C"/>
    <w:rsid w:val="00D527F4"/>
    <w:rsid w:val="00D54343"/>
    <w:rsid w:val="00D54EB7"/>
    <w:rsid w:val="00D555CE"/>
    <w:rsid w:val="00D56A81"/>
    <w:rsid w:val="00D61924"/>
    <w:rsid w:val="00D62A9F"/>
    <w:rsid w:val="00D63EEB"/>
    <w:rsid w:val="00D666D4"/>
    <w:rsid w:val="00D66A41"/>
    <w:rsid w:val="00D6700B"/>
    <w:rsid w:val="00D6716F"/>
    <w:rsid w:val="00D71873"/>
    <w:rsid w:val="00D77968"/>
    <w:rsid w:val="00D810F6"/>
    <w:rsid w:val="00D82B02"/>
    <w:rsid w:val="00D846E1"/>
    <w:rsid w:val="00D85076"/>
    <w:rsid w:val="00D86708"/>
    <w:rsid w:val="00D86957"/>
    <w:rsid w:val="00D87441"/>
    <w:rsid w:val="00D908AD"/>
    <w:rsid w:val="00D912E9"/>
    <w:rsid w:val="00D94C2B"/>
    <w:rsid w:val="00D95B5D"/>
    <w:rsid w:val="00DA1584"/>
    <w:rsid w:val="00DA4ED1"/>
    <w:rsid w:val="00DA6287"/>
    <w:rsid w:val="00DB501B"/>
    <w:rsid w:val="00DB587D"/>
    <w:rsid w:val="00DB58DE"/>
    <w:rsid w:val="00DB63CE"/>
    <w:rsid w:val="00DB7713"/>
    <w:rsid w:val="00DC5351"/>
    <w:rsid w:val="00DC5F4C"/>
    <w:rsid w:val="00DC6A5E"/>
    <w:rsid w:val="00DD04E6"/>
    <w:rsid w:val="00DD4EF4"/>
    <w:rsid w:val="00DD6362"/>
    <w:rsid w:val="00DD649A"/>
    <w:rsid w:val="00DE0914"/>
    <w:rsid w:val="00DE15C7"/>
    <w:rsid w:val="00DE1D2A"/>
    <w:rsid w:val="00DE2722"/>
    <w:rsid w:val="00DE398F"/>
    <w:rsid w:val="00DE3E7C"/>
    <w:rsid w:val="00DF0061"/>
    <w:rsid w:val="00DF0566"/>
    <w:rsid w:val="00DF4676"/>
    <w:rsid w:val="00DF6D90"/>
    <w:rsid w:val="00E00536"/>
    <w:rsid w:val="00E01B52"/>
    <w:rsid w:val="00E036FD"/>
    <w:rsid w:val="00E03CE6"/>
    <w:rsid w:val="00E051F4"/>
    <w:rsid w:val="00E05F83"/>
    <w:rsid w:val="00E10FA0"/>
    <w:rsid w:val="00E138C4"/>
    <w:rsid w:val="00E20473"/>
    <w:rsid w:val="00E208DA"/>
    <w:rsid w:val="00E22099"/>
    <w:rsid w:val="00E22E5D"/>
    <w:rsid w:val="00E2473D"/>
    <w:rsid w:val="00E32A28"/>
    <w:rsid w:val="00E36AC0"/>
    <w:rsid w:val="00E40C8A"/>
    <w:rsid w:val="00E444E1"/>
    <w:rsid w:val="00E45AC9"/>
    <w:rsid w:val="00E509C1"/>
    <w:rsid w:val="00E53858"/>
    <w:rsid w:val="00E57715"/>
    <w:rsid w:val="00E64CEA"/>
    <w:rsid w:val="00E6542E"/>
    <w:rsid w:val="00E67B1A"/>
    <w:rsid w:val="00E703FA"/>
    <w:rsid w:val="00E75920"/>
    <w:rsid w:val="00E75E38"/>
    <w:rsid w:val="00E818B1"/>
    <w:rsid w:val="00E853D4"/>
    <w:rsid w:val="00E86CDC"/>
    <w:rsid w:val="00E86DA0"/>
    <w:rsid w:val="00E91116"/>
    <w:rsid w:val="00EA0441"/>
    <w:rsid w:val="00EA0D12"/>
    <w:rsid w:val="00EA18A7"/>
    <w:rsid w:val="00EA28FA"/>
    <w:rsid w:val="00EA426C"/>
    <w:rsid w:val="00EA7661"/>
    <w:rsid w:val="00EB1B12"/>
    <w:rsid w:val="00EB740A"/>
    <w:rsid w:val="00EC04FD"/>
    <w:rsid w:val="00EC1477"/>
    <w:rsid w:val="00EC417E"/>
    <w:rsid w:val="00EC4452"/>
    <w:rsid w:val="00EC7184"/>
    <w:rsid w:val="00ED007D"/>
    <w:rsid w:val="00ED01CE"/>
    <w:rsid w:val="00ED3D6C"/>
    <w:rsid w:val="00ED3F5A"/>
    <w:rsid w:val="00ED78A8"/>
    <w:rsid w:val="00EE0BD1"/>
    <w:rsid w:val="00EE52B0"/>
    <w:rsid w:val="00EF0E1F"/>
    <w:rsid w:val="00EF14F5"/>
    <w:rsid w:val="00EF44D4"/>
    <w:rsid w:val="00F007E7"/>
    <w:rsid w:val="00F018DE"/>
    <w:rsid w:val="00F0337F"/>
    <w:rsid w:val="00F03529"/>
    <w:rsid w:val="00F05CD4"/>
    <w:rsid w:val="00F06130"/>
    <w:rsid w:val="00F0746A"/>
    <w:rsid w:val="00F10833"/>
    <w:rsid w:val="00F22F28"/>
    <w:rsid w:val="00F33E21"/>
    <w:rsid w:val="00F35A79"/>
    <w:rsid w:val="00F36DDD"/>
    <w:rsid w:val="00F411FC"/>
    <w:rsid w:val="00F42EB8"/>
    <w:rsid w:val="00F43898"/>
    <w:rsid w:val="00F4409B"/>
    <w:rsid w:val="00F44476"/>
    <w:rsid w:val="00F53778"/>
    <w:rsid w:val="00F56FAE"/>
    <w:rsid w:val="00F5742E"/>
    <w:rsid w:val="00F633EC"/>
    <w:rsid w:val="00F63A73"/>
    <w:rsid w:val="00F677CA"/>
    <w:rsid w:val="00F67A9E"/>
    <w:rsid w:val="00F7530B"/>
    <w:rsid w:val="00F776D3"/>
    <w:rsid w:val="00F81157"/>
    <w:rsid w:val="00F84799"/>
    <w:rsid w:val="00F854E5"/>
    <w:rsid w:val="00F9107D"/>
    <w:rsid w:val="00F918DC"/>
    <w:rsid w:val="00F92D3A"/>
    <w:rsid w:val="00F93D64"/>
    <w:rsid w:val="00F946F4"/>
    <w:rsid w:val="00F9654A"/>
    <w:rsid w:val="00FA6D50"/>
    <w:rsid w:val="00FB0BDD"/>
    <w:rsid w:val="00FB2A35"/>
    <w:rsid w:val="00FB3C62"/>
    <w:rsid w:val="00FB4920"/>
    <w:rsid w:val="00FB50BD"/>
    <w:rsid w:val="00FB66A3"/>
    <w:rsid w:val="00FB7272"/>
    <w:rsid w:val="00FC500E"/>
    <w:rsid w:val="00FC5972"/>
    <w:rsid w:val="00FC5A10"/>
    <w:rsid w:val="00FC7F46"/>
    <w:rsid w:val="00FD1B8D"/>
    <w:rsid w:val="00FD272E"/>
    <w:rsid w:val="00FD3584"/>
    <w:rsid w:val="00FD42A4"/>
    <w:rsid w:val="00FD4853"/>
    <w:rsid w:val="00FD74F9"/>
    <w:rsid w:val="00FE41BA"/>
    <w:rsid w:val="00FE5297"/>
    <w:rsid w:val="00FE6FDD"/>
    <w:rsid w:val="00FF2B3E"/>
    <w:rsid w:val="00FF34D0"/>
    <w:rsid w:val="00FF44A6"/>
    <w:rsid w:val="00FF4666"/>
    <w:rsid w:val="00FF5A23"/>
    <w:rsid w:val="00FF6C63"/>
    <w:rsid w:val="119F3DA5"/>
    <w:rsid w:val="27940BC8"/>
    <w:rsid w:val="28911D07"/>
    <w:rsid w:val="2CFAD352"/>
    <w:rsid w:val="2CFCC107"/>
    <w:rsid w:val="2E56BDF3"/>
    <w:rsid w:val="308D1F24"/>
    <w:rsid w:val="74696B35"/>
    <w:rsid w:val="7A35252B"/>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BB58024"/>
  <w15:chartTrackingRefBased/>
  <w15:docId w15:val="{F14C3D29-3B17-45D6-B5D6-8916128DACE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D1359"/>
  </w:style>
  <w:style w:type="paragraph" w:styleId="Heading1">
    <w:name w:val="heading 1"/>
    <w:basedOn w:val="Normal"/>
    <w:next w:val="Normal"/>
    <w:link w:val="Heading1Char"/>
    <w:uiPriority w:val="9"/>
    <w:qFormat/>
    <w:rsid w:val="00844593"/>
    <w:pPr>
      <w:keepNext/>
      <w:keepLines/>
      <w:spacing w:before="240" w:after="0"/>
      <w:outlineLvl w:val="0"/>
    </w:pPr>
    <w:rPr>
      <w:rFonts w:ascii="Calibri Light" w:eastAsia="MS Gothic" w:hAnsi="Calibri Light" w:cs="Times New Roman"/>
      <w:color w:val="2E74B5"/>
      <w:sz w:val="32"/>
      <w:szCs w:val="32"/>
    </w:rPr>
  </w:style>
  <w:style w:type="paragraph" w:styleId="Heading2">
    <w:name w:val="heading 2"/>
    <w:basedOn w:val="Normal"/>
    <w:next w:val="Normal"/>
    <w:link w:val="Heading2Char"/>
    <w:uiPriority w:val="9"/>
    <w:semiHidden/>
    <w:unhideWhenUsed/>
    <w:qFormat/>
    <w:rsid w:val="00844593"/>
    <w:pPr>
      <w:keepNext/>
      <w:keepLines/>
      <w:spacing w:before="40" w:after="0"/>
      <w:outlineLvl w:val="1"/>
    </w:pPr>
    <w:rPr>
      <w:rFonts w:ascii="Calibri Light" w:eastAsia="MS Gothic" w:hAnsi="Calibri Light" w:cs="Times New Roman"/>
      <w:color w:val="2E74B5"/>
      <w:sz w:val="26"/>
      <w:szCs w:val="26"/>
    </w:rPr>
  </w:style>
  <w:style w:type="paragraph" w:styleId="Heading3">
    <w:name w:val="heading 3"/>
    <w:basedOn w:val="Normal"/>
    <w:next w:val="Normal"/>
    <w:link w:val="Heading3Char"/>
    <w:uiPriority w:val="9"/>
    <w:semiHidden/>
    <w:unhideWhenUsed/>
    <w:qFormat/>
    <w:rsid w:val="00844593"/>
    <w:pPr>
      <w:keepNext/>
      <w:keepLines/>
      <w:spacing w:before="40" w:after="0"/>
      <w:outlineLvl w:val="2"/>
    </w:pPr>
    <w:rPr>
      <w:rFonts w:ascii="Calibri Light" w:eastAsia="MS Gothic" w:hAnsi="Calibri Light" w:cs="Times New Roman"/>
      <w:color w:val="1F4D78"/>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Heading11">
    <w:name w:val="Heading 11"/>
    <w:basedOn w:val="Normal"/>
    <w:next w:val="Normal"/>
    <w:uiPriority w:val="9"/>
    <w:qFormat/>
    <w:rsid w:val="00844593"/>
    <w:pPr>
      <w:keepNext/>
      <w:keepLines/>
      <w:spacing w:before="240" w:after="0"/>
      <w:outlineLvl w:val="0"/>
    </w:pPr>
    <w:rPr>
      <w:rFonts w:ascii="Calibri Light" w:eastAsia="MS Gothic" w:hAnsi="Calibri Light" w:cs="Times New Roman"/>
      <w:color w:val="2E74B5"/>
      <w:sz w:val="32"/>
      <w:szCs w:val="32"/>
    </w:rPr>
  </w:style>
  <w:style w:type="paragraph" w:customStyle="1" w:styleId="Heading21">
    <w:name w:val="Heading 21"/>
    <w:basedOn w:val="Normal"/>
    <w:next w:val="Normal"/>
    <w:uiPriority w:val="9"/>
    <w:semiHidden/>
    <w:unhideWhenUsed/>
    <w:qFormat/>
    <w:rsid w:val="00844593"/>
    <w:pPr>
      <w:keepNext/>
      <w:keepLines/>
      <w:spacing w:before="40" w:after="0"/>
      <w:outlineLvl w:val="1"/>
    </w:pPr>
    <w:rPr>
      <w:rFonts w:ascii="Calibri Light" w:eastAsia="MS Gothic" w:hAnsi="Calibri Light" w:cs="Times New Roman"/>
      <w:color w:val="2E74B5"/>
      <w:sz w:val="26"/>
      <w:szCs w:val="26"/>
    </w:rPr>
  </w:style>
  <w:style w:type="paragraph" w:customStyle="1" w:styleId="Heading31">
    <w:name w:val="Heading 31"/>
    <w:basedOn w:val="Normal"/>
    <w:next w:val="Normal"/>
    <w:uiPriority w:val="9"/>
    <w:semiHidden/>
    <w:unhideWhenUsed/>
    <w:qFormat/>
    <w:rsid w:val="00844593"/>
    <w:pPr>
      <w:keepNext/>
      <w:keepLines/>
      <w:spacing w:before="40" w:after="0"/>
      <w:outlineLvl w:val="2"/>
    </w:pPr>
    <w:rPr>
      <w:rFonts w:ascii="Calibri Light" w:eastAsia="MS Gothic" w:hAnsi="Calibri Light" w:cs="Times New Roman"/>
      <w:color w:val="1F4D78"/>
      <w:sz w:val="24"/>
      <w:szCs w:val="24"/>
    </w:rPr>
  </w:style>
  <w:style w:type="paragraph" w:customStyle="1" w:styleId="ProductList-Body">
    <w:name w:val="Product List - Body"/>
    <w:basedOn w:val="Normal"/>
    <w:link w:val="ProductList-BodyChar"/>
    <w:qFormat/>
    <w:rsid w:val="00844593"/>
    <w:pPr>
      <w:tabs>
        <w:tab w:val="left" w:pos="158"/>
      </w:tabs>
      <w:spacing w:after="0" w:line="240" w:lineRule="auto"/>
    </w:pPr>
    <w:rPr>
      <w:sz w:val="18"/>
    </w:rPr>
  </w:style>
  <w:style w:type="paragraph" w:customStyle="1" w:styleId="ProductList-SectionHeading">
    <w:name w:val="Product List - Section Heading"/>
    <w:basedOn w:val="ProductList-Body"/>
    <w:next w:val="ProductList-Body"/>
    <w:link w:val="ProductList-SectionHeadingChar"/>
    <w:qFormat/>
    <w:rsid w:val="00844593"/>
    <w:pPr>
      <w:spacing w:after="240"/>
    </w:pPr>
    <w:rPr>
      <w:rFonts w:ascii="Calibri Light" w:hAnsi="Calibri Light"/>
      <w:b/>
      <w:sz w:val="40"/>
    </w:rPr>
  </w:style>
  <w:style w:type="paragraph" w:customStyle="1" w:styleId="ProductList-OfferingGroupHeading">
    <w:name w:val="Product List - Offering Group Heading"/>
    <w:basedOn w:val="ProductList-Body"/>
    <w:link w:val="ProductList-OfferingGroupHeadingChar"/>
    <w:qFormat/>
    <w:rsid w:val="00844593"/>
    <w:pPr>
      <w:pBdr>
        <w:bottom w:val="single" w:sz="24" w:space="1" w:color="BFBFBF"/>
      </w:pBdr>
      <w:spacing w:after="240"/>
    </w:pPr>
    <w:rPr>
      <w:rFonts w:ascii="Calibri Light" w:hAnsi="Calibri Light"/>
      <w:b/>
      <w:color w:val="00188F"/>
      <w:sz w:val="28"/>
    </w:rPr>
  </w:style>
  <w:style w:type="character" w:customStyle="1" w:styleId="ProductList-BodyChar">
    <w:name w:val="Product List - Body Char"/>
    <w:basedOn w:val="DefaultParagraphFont"/>
    <w:link w:val="ProductList-Body"/>
    <w:rsid w:val="00844593"/>
    <w:rPr>
      <w:sz w:val="18"/>
    </w:rPr>
  </w:style>
  <w:style w:type="character" w:customStyle="1" w:styleId="ProductList-SectionHeadingChar">
    <w:name w:val="Product List - Section Heading Char"/>
    <w:basedOn w:val="ProductList-BodyChar"/>
    <w:link w:val="ProductList-SectionHeading"/>
    <w:rsid w:val="00844593"/>
    <w:rPr>
      <w:rFonts w:ascii="Calibri Light" w:hAnsi="Calibri Light"/>
      <w:b/>
      <w:sz w:val="40"/>
    </w:rPr>
  </w:style>
  <w:style w:type="paragraph" w:customStyle="1" w:styleId="ProductList-Offering1">
    <w:name w:val="Product List - Offering 1"/>
    <w:basedOn w:val="ProductList-Body"/>
    <w:link w:val="ProductList-Offering1Char"/>
    <w:qFormat/>
    <w:rsid w:val="00844593"/>
    <w:pPr>
      <w:spacing w:before="20" w:after="20"/>
      <w:ind w:left="-14" w:right="-101"/>
    </w:pPr>
    <w:rPr>
      <w:rFonts w:ascii="Calibri Light" w:hAnsi="Calibri Light"/>
      <w:sz w:val="16"/>
    </w:rPr>
  </w:style>
  <w:style w:type="character" w:customStyle="1" w:styleId="ProductList-OfferingGroupHeadingChar">
    <w:name w:val="Product List - Offering Group Heading Char"/>
    <w:basedOn w:val="ProductList-BodyChar"/>
    <w:link w:val="ProductList-OfferingGroupHeading"/>
    <w:rsid w:val="00844593"/>
    <w:rPr>
      <w:rFonts w:ascii="Calibri Light" w:hAnsi="Calibri Light"/>
      <w:b/>
      <w:color w:val="00188F"/>
      <w:sz w:val="28"/>
    </w:rPr>
  </w:style>
  <w:style w:type="paragraph" w:customStyle="1" w:styleId="ProductList-OfferingBody">
    <w:name w:val="Product List - Offering Body"/>
    <w:basedOn w:val="ProductList-Body"/>
    <w:next w:val="ProductList-Body"/>
    <w:link w:val="ProductList-OfferingBodyChar"/>
    <w:qFormat/>
    <w:rsid w:val="00844593"/>
    <w:pPr>
      <w:tabs>
        <w:tab w:val="clear" w:pos="158"/>
      </w:tabs>
      <w:spacing w:before="20" w:after="20"/>
      <w:ind w:left="-14" w:right="-101"/>
    </w:pPr>
    <w:rPr>
      <w:sz w:val="16"/>
    </w:rPr>
  </w:style>
  <w:style w:type="character" w:customStyle="1" w:styleId="ProductList-Offering1Char">
    <w:name w:val="Product List - Offering 1 Char"/>
    <w:basedOn w:val="ProductList-BodyChar"/>
    <w:link w:val="ProductList-Offering1"/>
    <w:rsid w:val="00844593"/>
    <w:rPr>
      <w:rFonts w:ascii="Calibri Light" w:hAnsi="Calibri Light"/>
      <w:sz w:val="16"/>
    </w:rPr>
  </w:style>
  <w:style w:type="paragraph" w:customStyle="1" w:styleId="ProductList-Offering1Heading">
    <w:name w:val="Product List - Offering 1 Heading"/>
    <w:basedOn w:val="ProductList-Body"/>
    <w:next w:val="ProductList-Body"/>
    <w:link w:val="ProductList-Offering1HeadingChar"/>
    <w:qFormat/>
    <w:rsid w:val="00844593"/>
    <w:pPr>
      <w:pBdr>
        <w:bottom w:val="single" w:sz="4" w:space="1" w:color="BFBFBF"/>
      </w:pBdr>
      <w:tabs>
        <w:tab w:val="left" w:pos="187"/>
      </w:tabs>
      <w:spacing w:before="60" w:after="60"/>
    </w:pPr>
    <w:rPr>
      <w:rFonts w:ascii="Calibri Light" w:hAnsi="Calibri Light"/>
      <w:b/>
      <w:color w:val="00188F"/>
      <w:sz w:val="28"/>
    </w:rPr>
  </w:style>
  <w:style w:type="character" w:customStyle="1" w:styleId="ProductList-OfferingBodyChar">
    <w:name w:val="Product List - Offering Body Char"/>
    <w:basedOn w:val="ProductList-BodyChar"/>
    <w:link w:val="ProductList-OfferingBody"/>
    <w:rsid w:val="00844593"/>
    <w:rPr>
      <w:sz w:val="16"/>
    </w:rPr>
  </w:style>
  <w:style w:type="paragraph" w:customStyle="1" w:styleId="ProductList-SubSection1Heading">
    <w:name w:val="Product List - SubSection 1 Heading"/>
    <w:basedOn w:val="ProductList-Body"/>
    <w:link w:val="ProductList-SubSection1HeadingChar"/>
    <w:qFormat/>
    <w:rsid w:val="00844593"/>
    <w:pPr>
      <w:pBdr>
        <w:bottom w:val="single" w:sz="4" w:space="1" w:color="BFBFBF"/>
      </w:pBdr>
      <w:tabs>
        <w:tab w:val="left" w:pos="187"/>
      </w:tabs>
      <w:spacing w:before="240" w:after="120"/>
    </w:pPr>
    <w:rPr>
      <w:rFonts w:ascii="Calibri Light" w:hAnsi="Calibri Light"/>
      <w:b/>
      <w:sz w:val="28"/>
    </w:rPr>
  </w:style>
  <w:style w:type="character" w:customStyle="1" w:styleId="ProductList-Offering1HeadingChar">
    <w:name w:val="Product List - Offering 1 Heading Char"/>
    <w:basedOn w:val="ProductList-BodyChar"/>
    <w:link w:val="ProductList-Offering1Heading"/>
    <w:rsid w:val="00844593"/>
    <w:rPr>
      <w:rFonts w:ascii="Calibri Light" w:hAnsi="Calibri Light"/>
      <w:b/>
      <w:color w:val="00188F"/>
      <w:sz w:val="28"/>
    </w:rPr>
  </w:style>
  <w:style w:type="paragraph" w:styleId="Header">
    <w:name w:val="header"/>
    <w:basedOn w:val="Normal"/>
    <w:link w:val="HeaderChar"/>
    <w:uiPriority w:val="99"/>
    <w:unhideWhenUsed/>
    <w:rsid w:val="00844593"/>
    <w:pPr>
      <w:tabs>
        <w:tab w:val="center" w:pos="4680"/>
        <w:tab w:val="right" w:pos="9360"/>
      </w:tabs>
      <w:spacing w:after="0" w:line="240" w:lineRule="auto"/>
    </w:pPr>
  </w:style>
  <w:style w:type="character" w:customStyle="1" w:styleId="HeaderChar">
    <w:name w:val="Header Char"/>
    <w:basedOn w:val="DefaultParagraphFont"/>
    <w:link w:val="Header"/>
    <w:uiPriority w:val="99"/>
    <w:rsid w:val="00844593"/>
  </w:style>
  <w:style w:type="character" w:customStyle="1" w:styleId="ProductList-SubSection1HeadingChar">
    <w:name w:val="Product List - SubSection 1 Heading Char"/>
    <w:basedOn w:val="ProductList-BodyChar"/>
    <w:link w:val="ProductList-SubSection1Heading"/>
    <w:rsid w:val="00844593"/>
    <w:rPr>
      <w:rFonts w:ascii="Calibri Light" w:hAnsi="Calibri Light"/>
      <w:b/>
      <w:sz w:val="28"/>
    </w:rPr>
  </w:style>
  <w:style w:type="paragraph" w:styleId="Footer">
    <w:name w:val="footer"/>
    <w:basedOn w:val="Normal"/>
    <w:link w:val="FooterChar"/>
    <w:uiPriority w:val="99"/>
    <w:unhideWhenUsed/>
    <w:rsid w:val="00844593"/>
    <w:pPr>
      <w:tabs>
        <w:tab w:val="center" w:pos="4680"/>
        <w:tab w:val="right" w:pos="9360"/>
      </w:tabs>
      <w:spacing w:after="0" w:line="240" w:lineRule="auto"/>
    </w:pPr>
  </w:style>
  <w:style w:type="character" w:customStyle="1" w:styleId="FooterChar">
    <w:name w:val="Footer Char"/>
    <w:basedOn w:val="DefaultParagraphFont"/>
    <w:link w:val="Footer"/>
    <w:uiPriority w:val="99"/>
    <w:rsid w:val="00844593"/>
  </w:style>
  <w:style w:type="table" w:styleId="TableGrid">
    <w:name w:val="Table Grid"/>
    <w:basedOn w:val="TableNormal"/>
    <w:uiPriority w:val="39"/>
    <w:rsid w:val="0084459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yperlink1">
    <w:name w:val="Hyperlink1"/>
    <w:basedOn w:val="DefaultParagraphFont"/>
    <w:uiPriority w:val="99"/>
    <w:unhideWhenUsed/>
    <w:rsid w:val="00844593"/>
    <w:rPr>
      <w:color w:val="0563C1"/>
      <w:u w:val="single"/>
    </w:rPr>
  </w:style>
  <w:style w:type="paragraph" w:styleId="BalloonText">
    <w:name w:val="Balloon Text"/>
    <w:basedOn w:val="Normal"/>
    <w:link w:val="BalloonTextChar"/>
    <w:uiPriority w:val="99"/>
    <w:semiHidden/>
    <w:unhideWhenUsed/>
    <w:rsid w:val="00844593"/>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844593"/>
    <w:rPr>
      <w:rFonts w:ascii="Segoe UI" w:hAnsi="Segoe UI" w:cs="Segoe UI"/>
      <w:sz w:val="18"/>
      <w:szCs w:val="18"/>
    </w:rPr>
  </w:style>
  <w:style w:type="paragraph" w:customStyle="1" w:styleId="ProductList-Offering2Heading">
    <w:name w:val="Product List - Offering 2 Heading"/>
    <w:basedOn w:val="ProductList-Offering1Heading"/>
    <w:next w:val="ProductList-Body"/>
    <w:link w:val="ProductList-Offering2HeadingChar"/>
    <w:qFormat/>
    <w:rsid w:val="00844593"/>
    <w:pPr>
      <w:tabs>
        <w:tab w:val="clear" w:pos="187"/>
      </w:tabs>
    </w:pPr>
    <w:rPr>
      <w:color w:val="0072C6"/>
    </w:rPr>
  </w:style>
  <w:style w:type="character" w:customStyle="1" w:styleId="Heading1Char">
    <w:name w:val="Heading 1 Char"/>
    <w:basedOn w:val="DefaultParagraphFont"/>
    <w:link w:val="Heading1"/>
    <w:uiPriority w:val="9"/>
    <w:rsid w:val="00844593"/>
    <w:rPr>
      <w:rFonts w:ascii="Calibri Light" w:eastAsia="MS Gothic" w:hAnsi="Calibri Light" w:cs="Times New Roman"/>
      <w:color w:val="2E74B5"/>
      <w:sz w:val="32"/>
      <w:szCs w:val="32"/>
    </w:rPr>
  </w:style>
  <w:style w:type="character" w:customStyle="1" w:styleId="ProductList-Offering2HeadingChar">
    <w:name w:val="Product List - Offering 2 Heading Char"/>
    <w:basedOn w:val="ProductList-Offering1HeadingChar"/>
    <w:link w:val="ProductList-Offering2Heading"/>
    <w:rsid w:val="00844593"/>
    <w:rPr>
      <w:rFonts w:ascii="Calibri Light" w:hAnsi="Calibri Light"/>
      <w:b/>
      <w:color w:val="0072C6"/>
      <w:sz w:val="28"/>
    </w:rPr>
  </w:style>
  <w:style w:type="character" w:customStyle="1" w:styleId="Heading2Char">
    <w:name w:val="Heading 2 Char"/>
    <w:basedOn w:val="DefaultParagraphFont"/>
    <w:link w:val="Heading2"/>
    <w:uiPriority w:val="9"/>
    <w:semiHidden/>
    <w:rsid w:val="00844593"/>
    <w:rPr>
      <w:rFonts w:ascii="Calibri Light" w:eastAsia="MS Gothic" w:hAnsi="Calibri Light" w:cs="Times New Roman"/>
      <w:color w:val="2E74B5"/>
      <w:sz w:val="26"/>
      <w:szCs w:val="26"/>
    </w:rPr>
  </w:style>
  <w:style w:type="character" w:customStyle="1" w:styleId="Heading3Char">
    <w:name w:val="Heading 3 Char"/>
    <w:basedOn w:val="DefaultParagraphFont"/>
    <w:link w:val="Heading3"/>
    <w:uiPriority w:val="9"/>
    <w:semiHidden/>
    <w:rsid w:val="00844593"/>
    <w:rPr>
      <w:rFonts w:ascii="Calibri Light" w:eastAsia="MS Gothic" w:hAnsi="Calibri Light" w:cs="Times New Roman"/>
      <w:color w:val="1F4D78"/>
      <w:sz w:val="24"/>
      <w:szCs w:val="24"/>
    </w:rPr>
  </w:style>
  <w:style w:type="paragraph" w:customStyle="1" w:styleId="ProductList-Offering2">
    <w:name w:val="Product List - Offering 2"/>
    <w:basedOn w:val="ProductList-Offering1"/>
    <w:link w:val="ProductList-Offering2Char"/>
    <w:qFormat/>
    <w:rsid w:val="00844593"/>
  </w:style>
  <w:style w:type="paragraph" w:customStyle="1" w:styleId="ProductList-SubSubSectionHeading">
    <w:name w:val="Product List - SubSubSection Heading"/>
    <w:basedOn w:val="ProductList-Body"/>
    <w:link w:val="ProductList-SubSubSectionHeadingChar"/>
    <w:qFormat/>
    <w:rsid w:val="00844593"/>
    <w:rPr>
      <w:b/>
      <w:color w:val="00188F"/>
    </w:rPr>
  </w:style>
  <w:style w:type="character" w:customStyle="1" w:styleId="ProductList-Offering2Char">
    <w:name w:val="Product List - Offering 2 Char"/>
    <w:basedOn w:val="ProductList-BodyChar"/>
    <w:link w:val="ProductList-Offering2"/>
    <w:rsid w:val="00844593"/>
    <w:rPr>
      <w:rFonts w:ascii="Calibri Light" w:hAnsi="Calibri Light"/>
      <w:sz w:val="16"/>
    </w:rPr>
  </w:style>
  <w:style w:type="paragraph" w:customStyle="1" w:styleId="ProductList-SubSection2Heading">
    <w:name w:val="Product List - SubSection 2 Heading"/>
    <w:basedOn w:val="ProductList-SubSection1Heading"/>
    <w:link w:val="ProductList-SubSection2HeadingChar"/>
    <w:qFormat/>
    <w:rsid w:val="00844593"/>
    <w:pPr>
      <w:tabs>
        <w:tab w:val="clear" w:pos="187"/>
      </w:tabs>
      <w:outlineLvl w:val="2"/>
    </w:pPr>
  </w:style>
  <w:style w:type="character" w:customStyle="1" w:styleId="ProductList-SubSubSectionHeadingChar">
    <w:name w:val="Product List - SubSubSection Heading Char"/>
    <w:basedOn w:val="ProductList-BodyChar"/>
    <w:link w:val="ProductList-SubSubSectionHeading"/>
    <w:rsid w:val="00844593"/>
    <w:rPr>
      <w:b/>
      <w:color w:val="00188F"/>
      <w:sz w:val="18"/>
    </w:rPr>
  </w:style>
  <w:style w:type="paragraph" w:styleId="TOC1">
    <w:name w:val="toc 1"/>
    <w:basedOn w:val="Normal"/>
    <w:next w:val="Normal"/>
    <w:autoRedefine/>
    <w:uiPriority w:val="39"/>
    <w:unhideWhenUsed/>
    <w:qFormat/>
    <w:rsid w:val="008C1D09"/>
    <w:pPr>
      <w:tabs>
        <w:tab w:val="right" w:leader="dot" w:pos="10790"/>
      </w:tabs>
      <w:spacing w:before="120" w:after="120" w:line="252" w:lineRule="auto"/>
    </w:pPr>
    <w:rPr>
      <w:b/>
      <w:caps/>
      <w:sz w:val="18"/>
    </w:rPr>
  </w:style>
  <w:style w:type="paragraph" w:styleId="TOC2">
    <w:name w:val="toc 2"/>
    <w:basedOn w:val="Normal"/>
    <w:next w:val="Normal"/>
    <w:autoRedefine/>
    <w:uiPriority w:val="39"/>
    <w:unhideWhenUsed/>
    <w:rsid w:val="00844593"/>
    <w:pPr>
      <w:spacing w:after="0" w:line="252" w:lineRule="auto"/>
      <w:ind w:left="158"/>
    </w:pPr>
    <w:rPr>
      <w:b/>
      <w:smallCaps/>
      <w:sz w:val="18"/>
    </w:rPr>
  </w:style>
  <w:style w:type="paragraph" w:styleId="TOC3">
    <w:name w:val="toc 3"/>
    <w:basedOn w:val="Normal"/>
    <w:next w:val="Normal"/>
    <w:autoRedefine/>
    <w:uiPriority w:val="39"/>
    <w:unhideWhenUsed/>
    <w:rsid w:val="00844593"/>
    <w:pPr>
      <w:tabs>
        <w:tab w:val="right" w:leader="dot" w:pos="5030"/>
      </w:tabs>
      <w:spacing w:after="0" w:line="252" w:lineRule="auto"/>
      <w:ind w:left="158"/>
    </w:pPr>
    <w:rPr>
      <w:b/>
      <w:smallCaps/>
      <w:noProof/>
      <w:sz w:val="18"/>
    </w:rPr>
  </w:style>
  <w:style w:type="paragraph" w:styleId="TOC4">
    <w:name w:val="toc 4"/>
    <w:basedOn w:val="Normal"/>
    <w:next w:val="Normal"/>
    <w:autoRedefine/>
    <w:uiPriority w:val="39"/>
    <w:unhideWhenUsed/>
    <w:rsid w:val="00844593"/>
    <w:pPr>
      <w:tabs>
        <w:tab w:val="right" w:leader="dot" w:pos="5030"/>
      </w:tabs>
      <w:spacing w:after="0" w:line="252" w:lineRule="auto"/>
      <w:ind w:left="180"/>
    </w:pPr>
    <w:rPr>
      <w:smallCaps/>
      <w:sz w:val="18"/>
    </w:rPr>
  </w:style>
  <w:style w:type="paragraph" w:styleId="TOC5">
    <w:name w:val="toc 5"/>
    <w:basedOn w:val="Normal"/>
    <w:next w:val="Normal"/>
    <w:autoRedefine/>
    <w:uiPriority w:val="39"/>
    <w:unhideWhenUsed/>
    <w:rsid w:val="00844593"/>
    <w:pPr>
      <w:spacing w:after="0" w:line="252" w:lineRule="auto"/>
      <w:ind w:left="317"/>
    </w:pPr>
    <w:rPr>
      <w:sz w:val="16"/>
    </w:rPr>
  </w:style>
  <w:style w:type="paragraph" w:styleId="TOC6">
    <w:name w:val="toc 6"/>
    <w:basedOn w:val="Normal"/>
    <w:next w:val="Normal"/>
    <w:autoRedefine/>
    <w:uiPriority w:val="39"/>
    <w:unhideWhenUsed/>
    <w:rsid w:val="00844593"/>
    <w:pPr>
      <w:spacing w:after="0" w:line="252" w:lineRule="auto"/>
      <w:ind w:left="475"/>
    </w:pPr>
    <w:rPr>
      <w:sz w:val="16"/>
    </w:rPr>
  </w:style>
  <w:style w:type="character" w:customStyle="1" w:styleId="ProductList-SubSection2HeadingChar">
    <w:name w:val="Product List - SubSection 2 Heading Char"/>
    <w:basedOn w:val="ProductList-SubSection1HeadingChar"/>
    <w:link w:val="ProductList-SubSection2Heading"/>
    <w:rsid w:val="00844593"/>
    <w:rPr>
      <w:rFonts w:ascii="Calibri Light" w:hAnsi="Calibri Light"/>
      <w:b/>
      <w:sz w:val="28"/>
    </w:rPr>
  </w:style>
  <w:style w:type="character" w:customStyle="1" w:styleId="FollowedHyperlink1">
    <w:name w:val="FollowedHyperlink1"/>
    <w:basedOn w:val="DefaultParagraphFont"/>
    <w:uiPriority w:val="99"/>
    <w:semiHidden/>
    <w:unhideWhenUsed/>
    <w:rsid w:val="00844593"/>
    <w:rPr>
      <w:color w:val="954F72"/>
      <w:u w:val="single"/>
    </w:rPr>
  </w:style>
  <w:style w:type="paragraph" w:styleId="CommentText">
    <w:name w:val="annotation text"/>
    <w:basedOn w:val="Normal"/>
    <w:link w:val="CommentTextChar"/>
    <w:uiPriority w:val="99"/>
    <w:unhideWhenUsed/>
    <w:rsid w:val="00844593"/>
    <w:pPr>
      <w:spacing w:line="240" w:lineRule="auto"/>
    </w:pPr>
    <w:rPr>
      <w:sz w:val="20"/>
      <w:szCs w:val="20"/>
    </w:rPr>
  </w:style>
  <w:style w:type="character" w:customStyle="1" w:styleId="CommentTextChar">
    <w:name w:val="Comment Text Char"/>
    <w:basedOn w:val="DefaultParagraphFont"/>
    <w:link w:val="CommentText"/>
    <w:uiPriority w:val="99"/>
    <w:rsid w:val="00844593"/>
    <w:rPr>
      <w:sz w:val="20"/>
      <w:szCs w:val="20"/>
    </w:rPr>
  </w:style>
  <w:style w:type="character" w:styleId="CommentReference">
    <w:name w:val="annotation reference"/>
    <w:uiPriority w:val="99"/>
    <w:rsid w:val="00844593"/>
    <w:rPr>
      <w:rFonts w:cs="Times New Roman"/>
      <w:sz w:val="16"/>
      <w:szCs w:val="16"/>
    </w:rPr>
  </w:style>
  <w:style w:type="paragraph" w:styleId="CommentSubject">
    <w:name w:val="annotation subject"/>
    <w:basedOn w:val="CommentText"/>
    <w:next w:val="CommentText"/>
    <w:link w:val="CommentSubjectChar"/>
    <w:uiPriority w:val="99"/>
    <w:semiHidden/>
    <w:unhideWhenUsed/>
    <w:rsid w:val="00844593"/>
    <w:rPr>
      <w:b/>
      <w:bCs/>
    </w:rPr>
  </w:style>
  <w:style w:type="character" w:customStyle="1" w:styleId="CommentSubjectChar">
    <w:name w:val="Comment Subject Char"/>
    <w:basedOn w:val="CommentTextChar"/>
    <w:link w:val="CommentSubject"/>
    <w:uiPriority w:val="99"/>
    <w:semiHidden/>
    <w:rsid w:val="00844593"/>
    <w:rPr>
      <w:b/>
      <w:bCs/>
      <w:sz w:val="20"/>
      <w:szCs w:val="20"/>
    </w:rPr>
  </w:style>
  <w:style w:type="paragraph" w:customStyle="1" w:styleId="TOC71">
    <w:name w:val="TOC 71"/>
    <w:basedOn w:val="Normal"/>
    <w:next w:val="Normal"/>
    <w:autoRedefine/>
    <w:uiPriority w:val="39"/>
    <w:unhideWhenUsed/>
    <w:rsid w:val="00844593"/>
    <w:pPr>
      <w:spacing w:after="100"/>
      <w:ind w:left="1320"/>
    </w:pPr>
    <w:rPr>
      <w:rFonts w:eastAsia="MS Mincho"/>
    </w:rPr>
  </w:style>
  <w:style w:type="paragraph" w:customStyle="1" w:styleId="TOC81">
    <w:name w:val="TOC 81"/>
    <w:basedOn w:val="Normal"/>
    <w:next w:val="Normal"/>
    <w:autoRedefine/>
    <w:uiPriority w:val="39"/>
    <w:unhideWhenUsed/>
    <w:rsid w:val="00844593"/>
    <w:pPr>
      <w:spacing w:after="100"/>
      <w:ind w:left="1540"/>
    </w:pPr>
    <w:rPr>
      <w:rFonts w:eastAsia="MS Mincho"/>
    </w:rPr>
  </w:style>
  <w:style w:type="paragraph" w:customStyle="1" w:styleId="TOC91">
    <w:name w:val="TOC 91"/>
    <w:basedOn w:val="Normal"/>
    <w:next w:val="Normal"/>
    <w:autoRedefine/>
    <w:uiPriority w:val="39"/>
    <w:unhideWhenUsed/>
    <w:rsid w:val="00844593"/>
    <w:pPr>
      <w:spacing w:after="100"/>
      <w:ind w:left="1760"/>
    </w:pPr>
    <w:rPr>
      <w:rFonts w:eastAsia="MS Mincho"/>
    </w:rPr>
  </w:style>
  <w:style w:type="paragraph" w:styleId="Revision">
    <w:name w:val="Revision"/>
    <w:hidden/>
    <w:uiPriority w:val="99"/>
    <w:semiHidden/>
    <w:rsid w:val="00844593"/>
    <w:pPr>
      <w:spacing w:after="0" w:line="240" w:lineRule="auto"/>
    </w:pPr>
  </w:style>
  <w:style w:type="paragraph" w:styleId="Index1">
    <w:name w:val="index 1"/>
    <w:basedOn w:val="Normal"/>
    <w:next w:val="Normal"/>
    <w:autoRedefine/>
    <w:uiPriority w:val="99"/>
    <w:semiHidden/>
    <w:unhideWhenUsed/>
    <w:rsid w:val="00844593"/>
    <w:pPr>
      <w:spacing w:after="0" w:line="240" w:lineRule="auto"/>
      <w:ind w:left="220" w:hanging="220"/>
    </w:pPr>
    <w:rPr>
      <w:sz w:val="16"/>
    </w:rPr>
  </w:style>
  <w:style w:type="paragraph" w:styleId="ListParagraph">
    <w:name w:val="List Paragraph"/>
    <w:aliases w:val="Bullet List,FooterText,numbered,Paragraphe de liste1,List Paragraph1,Bulletr List Paragraph,列出段落1,List Paragraph2,List Paragraph21,Párrafo de lista1,Parágrafo da Lista1,リスト段落1,Listeafsnit1,OFF Bullet List,????,????1,P?rrafo de lista1"/>
    <w:basedOn w:val="Normal"/>
    <w:link w:val="ListParagraphChar"/>
    <w:uiPriority w:val="34"/>
    <w:qFormat/>
    <w:rsid w:val="00844593"/>
    <w:pPr>
      <w:ind w:left="720"/>
      <w:contextualSpacing/>
    </w:pPr>
  </w:style>
  <w:style w:type="table" w:customStyle="1" w:styleId="TableGrid1">
    <w:name w:val="Table Grid1"/>
    <w:basedOn w:val="TableNormal"/>
    <w:next w:val="TableGrid"/>
    <w:uiPriority w:val="39"/>
    <w:rsid w:val="0084459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URBody-Indented">
    <w:name w:val="PUR Body - Indented"/>
    <w:basedOn w:val="Normal"/>
    <w:link w:val="PURBody-IndentedChar"/>
    <w:uiPriority w:val="3"/>
    <w:qFormat/>
    <w:rsid w:val="00844593"/>
    <w:pPr>
      <w:spacing w:after="120" w:line="240" w:lineRule="auto"/>
      <w:ind w:left="270"/>
    </w:pPr>
    <w:rPr>
      <w:rFonts w:ascii="Arial" w:hAnsi="Arial"/>
      <w:sz w:val="18"/>
      <w:szCs w:val="20"/>
    </w:rPr>
  </w:style>
  <w:style w:type="character" w:customStyle="1" w:styleId="PURBody-IndentedChar">
    <w:name w:val="PUR Body - Indented Char"/>
    <w:basedOn w:val="DefaultParagraphFont"/>
    <w:link w:val="PURBody-Indented"/>
    <w:uiPriority w:val="3"/>
    <w:rsid w:val="00844593"/>
    <w:rPr>
      <w:rFonts w:ascii="Arial" w:hAnsi="Arial"/>
      <w:sz w:val="18"/>
      <w:szCs w:val="20"/>
    </w:rPr>
  </w:style>
  <w:style w:type="paragraph" w:customStyle="1" w:styleId="productlist-body0">
    <w:name w:val="productlist-body"/>
    <w:basedOn w:val="Normal"/>
    <w:rsid w:val="00844593"/>
    <w:pPr>
      <w:spacing w:after="0" w:line="240" w:lineRule="auto"/>
    </w:pPr>
    <w:rPr>
      <w:rFonts w:ascii="Times New Roman" w:eastAsia="Times New Roman" w:hAnsi="Times New Roman" w:cs="Times New Roman"/>
      <w:sz w:val="18"/>
      <w:szCs w:val="18"/>
      <w:lang w:bidi="he-IL"/>
    </w:rPr>
  </w:style>
  <w:style w:type="paragraph" w:customStyle="1" w:styleId="ProductList-ClauseHeading">
    <w:name w:val="Product List - Clause Heading"/>
    <w:basedOn w:val="ProductList-Body"/>
    <w:next w:val="ProductList-Body"/>
    <w:qFormat/>
    <w:rsid w:val="00844593"/>
    <w:pPr>
      <w:keepNext/>
      <w:tabs>
        <w:tab w:val="clear" w:pos="158"/>
        <w:tab w:val="left" w:pos="360"/>
        <w:tab w:val="left" w:pos="720"/>
        <w:tab w:val="left" w:pos="1080"/>
      </w:tabs>
    </w:pPr>
    <w:rPr>
      <w:b/>
      <w:color w:val="00188F"/>
      <w:szCs w:val="20"/>
    </w:rPr>
  </w:style>
  <w:style w:type="character" w:customStyle="1" w:styleId="EVL-Amend-Preamble-FirstParaChar">
    <w:name w:val="E.  VL-Amend-Preamble-FirstPara Char"/>
    <w:basedOn w:val="DefaultParagraphFont"/>
    <w:link w:val="EVL-Amend-Preamble-FirstPara"/>
    <w:locked/>
    <w:rsid w:val="00844593"/>
    <w:rPr>
      <w:rFonts w:ascii="Arial" w:hAnsi="Arial" w:cs="Arial"/>
      <w:color w:val="000000"/>
    </w:rPr>
  </w:style>
  <w:style w:type="paragraph" w:customStyle="1" w:styleId="EVL-Amend-Preamble-FirstPara">
    <w:name w:val="E.  VL-Amend-Preamble-FirstPara"/>
    <w:basedOn w:val="Normal"/>
    <w:link w:val="EVL-Amend-Preamble-FirstParaChar"/>
    <w:qFormat/>
    <w:rsid w:val="00844593"/>
    <w:pPr>
      <w:spacing w:before="240" w:after="0" w:line="240" w:lineRule="auto"/>
      <w:jc w:val="both"/>
    </w:pPr>
    <w:rPr>
      <w:rFonts w:ascii="Arial" w:hAnsi="Arial" w:cs="Arial"/>
      <w:color w:val="000000"/>
    </w:rPr>
  </w:style>
  <w:style w:type="character" w:customStyle="1" w:styleId="UnresolvedMention1">
    <w:name w:val="Unresolved Mention1"/>
    <w:basedOn w:val="DefaultParagraphFont"/>
    <w:uiPriority w:val="99"/>
    <w:semiHidden/>
    <w:unhideWhenUsed/>
    <w:rsid w:val="00844593"/>
    <w:rPr>
      <w:color w:val="808080"/>
      <w:shd w:val="clear" w:color="auto" w:fill="E6E6E6"/>
    </w:rPr>
  </w:style>
  <w:style w:type="character" w:customStyle="1" w:styleId="Mention1">
    <w:name w:val="Mention1"/>
    <w:basedOn w:val="DefaultParagraphFont"/>
    <w:uiPriority w:val="99"/>
    <w:semiHidden/>
    <w:unhideWhenUsed/>
    <w:rsid w:val="00844593"/>
    <w:rPr>
      <w:color w:val="2B579A"/>
      <w:shd w:val="clear" w:color="auto" w:fill="E6E6E6"/>
    </w:rPr>
  </w:style>
  <w:style w:type="character" w:customStyle="1" w:styleId="UnresolvedMention2">
    <w:name w:val="Unresolved Mention2"/>
    <w:basedOn w:val="DefaultParagraphFont"/>
    <w:uiPriority w:val="99"/>
    <w:semiHidden/>
    <w:unhideWhenUsed/>
    <w:rsid w:val="00844593"/>
    <w:rPr>
      <w:color w:val="808080"/>
      <w:shd w:val="clear" w:color="auto" w:fill="E6E6E6"/>
    </w:rPr>
  </w:style>
  <w:style w:type="character" w:customStyle="1" w:styleId="1">
    <w:name w:val="未处理的提及1"/>
    <w:basedOn w:val="DefaultParagraphFont"/>
    <w:uiPriority w:val="99"/>
    <w:semiHidden/>
    <w:unhideWhenUsed/>
    <w:rsid w:val="00844593"/>
    <w:rPr>
      <w:color w:val="808080"/>
      <w:shd w:val="clear" w:color="auto" w:fill="E6E6E6"/>
    </w:rPr>
  </w:style>
  <w:style w:type="paragraph" w:customStyle="1" w:styleId="ProductList-Bullet">
    <w:name w:val="Product List - Bullet"/>
    <w:link w:val="ProductList-BulletChar"/>
    <w:uiPriority w:val="3"/>
    <w:qFormat/>
    <w:rsid w:val="00844593"/>
    <w:pPr>
      <w:tabs>
        <w:tab w:val="left" w:pos="360"/>
        <w:tab w:val="left" w:pos="720"/>
        <w:tab w:val="left" w:pos="1080"/>
      </w:tabs>
      <w:spacing w:after="0" w:line="240" w:lineRule="auto"/>
      <w:ind w:left="720" w:hanging="360"/>
      <w:contextualSpacing/>
    </w:pPr>
    <w:rPr>
      <w:sz w:val="18"/>
      <w:szCs w:val="20"/>
    </w:rPr>
  </w:style>
  <w:style w:type="character" w:customStyle="1" w:styleId="ProductList-BulletChar">
    <w:name w:val="Product List - Bullet Char"/>
    <w:basedOn w:val="ProductList-BodyChar"/>
    <w:link w:val="ProductList-Bullet"/>
    <w:uiPriority w:val="3"/>
    <w:rsid w:val="00844593"/>
    <w:rPr>
      <w:sz w:val="18"/>
      <w:szCs w:val="20"/>
    </w:rPr>
  </w:style>
  <w:style w:type="character" w:customStyle="1" w:styleId="10">
    <w:name w:val="@他1"/>
    <w:basedOn w:val="DefaultParagraphFont"/>
    <w:uiPriority w:val="99"/>
    <w:unhideWhenUsed/>
    <w:rsid w:val="00844593"/>
    <w:rPr>
      <w:color w:val="2B579A"/>
      <w:shd w:val="clear" w:color="auto" w:fill="E6E6E6"/>
    </w:rPr>
  </w:style>
  <w:style w:type="character" w:customStyle="1" w:styleId="ListParagraphChar">
    <w:name w:val="List Paragraph Char"/>
    <w:aliases w:val="Bullet List Char,FooterText Char,numbered Char,Paragraphe de liste1 Char,List Paragraph1 Char,Bulletr List Paragraph Char,列出段落1 Char,List Paragraph2 Char,List Paragraph21 Char,Párrafo de lista1 Char,Parágrafo da Lista1 Char,???? Char"/>
    <w:basedOn w:val="DefaultParagraphFont"/>
    <w:link w:val="ListParagraph"/>
    <w:uiPriority w:val="34"/>
    <w:rsid w:val="00844593"/>
  </w:style>
  <w:style w:type="character" w:customStyle="1" w:styleId="normaltextrun">
    <w:name w:val="normaltextrun"/>
    <w:basedOn w:val="DefaultParagraphFont"/>
    <w:rsid w:val="00844593"/>
  </w:style>
  <w:style w:type="character" w:customStyle="1" w:styleId="eop">
    <w:name w:val="eop"/>
    <w:basedOn w:val="DefaultParagraphFont"/>
    <w:rsid w:val="00844593"/>
  </w:style>
  <w:style w:type="paragraph" w:customStyle="1" w:styleId="paragraph">
    <w:name w:val="paragraph"/>
    <w:basedOn w:val="Normal"/>
    <w:rsid w:val="00844593"/>
    <w:pPr>
      <w:spacing w:before="100" w:beforeAutospacing="1" w:after="100" w:afterAutospacing="1" w:line="240" w:lineRule="auto"/>
    </w:pPr>
    <w:rPr>
      <w:rFonts w:ascii="Times New Roman" w:eastAsia="Times New Roman" w:hAnsi="Times New Roman" w:cs="Times New Roman"/>
      <w:sz w:val="24"/>
      <w:szCs w:val="24"/>
    </w:rPr>
  </w:style>
  <w:style w:type="character" w:styleId="Hyperlink">
    <w:name w:val="Hyperlink"/>
    <w:basedOn w:val="DefaultParagraphFont"/>
    <w:uiPriority w:val="99"/>
    <w:unhideWhenUsed/>
    <w:rsid w:val="00926F0A"/>
    <w:rPr>
      <w:color w:val="0563C1" w:themeColor="hyperlink"/>
      <w:u w:val="single"/>
    </w:rPr>
  </w:style>
  <w:style w:type="character" w:customStyle="1" w:styleId="Heading1Char1">
    <w:name w:val="Heading 1 Char1"/>
    <w:basedOn w:val="DefaultParagraphFont"/>
    <w:uiPriority w:val="9"/>
    <w:rsid w:val="00844593"/>
    <w:rPr>
      <w:rFonts w:asciiTheme="majorHAnsi" w:eastAsiaTheme="majorEastAsia" w:hAnsiTheme="majorHAnsi" w:cstheme="majorBidi"/>
      <w:color w:val="2F5496" w:themeColor="accent1" w:themeShade="BF"/>
      <w:sz w:val="32"/>
      <w:szCs w:val="32"/>
    </w:rPr>
  </w:style>
  <w:style w:type="character" w:customStyle="1" w:styleId="Heading2Char1">
    <w:name w:val="Heading 2 Char1"/>
    <w:basedOn w:val="DefaultParagraphFont"/>
    <w:uiPriority w:val="9"/>
    <w:semiHidden/>
    <w:rsid w:val="00844593"/>
    <w:rPr>
      <w:rFonts w:asciiTheme="majorHAnsi" w:eastAsiaTheme="majorEastAsia" w:hAnsiTheme="majorHAnsi" w:cstheme="majorBidi"/>
      <w:color w:val="2F5496" w:themeColor="accent1" w:themeShade="BF"/>
      <w:sz w:val="26"/>
      <w:szCs w:val="26"/>
    </w:rPr>
  </w:style>
  <w:style w:type="character" w:customStyle="1" w:styleId="Heading3Char1">
    <w:name w:val="Heading 3 Char1"/>
    <w:basedOn w:val="DefaultParagraphFont"/>
    <w:uiPriority w:val="9"/>
    <w:semiHidden/>
    <w:rsid w:val="00844593"/>
    <w:rPr>
      <w:rFonts w:asciiTheme="majorHAnsi" w:eastAsiaTheme="majorEastAsia" w:hAnsiTheme="majorHAnsi" w:cstheme="majorBidi"/>
      <w:color w:val="1F3763" w:themeColor="accent1" w:themeShade="7F"/>
      <w:sz w:val="24"/>
      <w:szCs w:val="24"/>
    </w:rPr>
  </w:style>
  <w:style w:type="character" w:styleId="FollowedHyperlink">
    <w:name w:val="FollowedHyperlink"/>
    <w:basedOn w:val="DefaultParagraphFont"/>
    <w:uiPriority w:val="99"/>
    <w:semiHidden/>
    <w:unhideWhenUsed/>
    <w:rsid w:val="00844593"/>
    <w:rPr>
      <w:color w:val="954F72" w:themeColor="followedHyperlink"/>
      <w:u w:val="single"/>
    </w:rPr>
  </w:style>
  <w:style w:type="character" w:customStyle="1" w:styleId="UnresolvedMention3">
    <w:name w:val="Unresolved Mention3"/>
    <w:basedOn w:val="DefaultParagraphFont"/>
    <w:uiPriority w:val="99"/>
    <w:semiHidden/>
    <w:unhideWhenUsed/>
    <w:rsid w:val="001F140D"/>
    <w:rPr>
      <w:color w:val="605E5C"/>
      <w:shd w:val="clear" w:color="auto" w:fill="E1DFDD"/>
    </w:rPr>
  </w:style>
  <w:style w:type="character" w:customStyle="1" w:styleId="Mention2">
    <w:name w:val="Mention2"/>
    <w:basedOn w:val="DefaultParagraphFont"/>
    <w:uiPriority w:val="99"/>
    <w:unhideWhenUsed/>
    <w:rsid w:val="00D555CE"/>
    <w:rPr>
      <w:color w:val="2B579A"/>
      <w:shd w:val="clear" w:color="auto" w:fill="E1DFDD"/>
    </w:rPr>
  </w:style>
  <w:style w:type="character" w:styleId="Mention">
    <w:name w:val="Mention"/>
    <w:basedOn w:val="DefaultParagraphFont"/>
    <w:uiPriority w:val="99"/>
    <w:unhideWhenUsed/>
    <w:rsid w:val="00D2700F"/>
    <w:rPr>
      <w:color w:val="2B579A"/>
      <w:shd w:val="clear" w:color="auto" w:fill="E1DFDD"/>
    </w:rPr>
  </w:style>
  <w:style w:type="character" w:styleId="UnresolvedMention">
    <w:name w:val="Unresolved Mention"/>
    <w:basedOn w:val="DefaultParagraphFont"/>
    <w:uiPriority w:val="99"/>
    <w:semiHidden/>
    <w:unhideWhenUsed/>
    <w:rsid w:val="006E0EEE"/>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165629835">
      <w:bodyDiv w:val="1"/>
      <w:marLeft w:val="0"/>
      <w:marRight w:val="0"/>
      <w:marTop w:val="0"/>
      <w:marBottom w:val="0"/>
      <w:divBdr>
        <w:top w:val="none" w:sz="0" w:space="0" w:color="auto"/>
        <w:left w:val="none" w:sz="0" w:space="0" w:color="auto"/>
        <w:bottom w:val="none" w:sz="0" w:space="0" w:color="auto"/>
        <w:right w:val="none" w:sz="0" w:space="0" w:color="auto"/>
      </w:divBdr>
    </w:div>
    <w:div w:id="1200506552">
      <w:bodyDiv w:val="1"/>
      <w:marLeft w:val="0"/>
      <w:marRight w:val="0"/>
      <w:marTop w:val="0"/>
      <w:marBottom w:val="0"/>
      <w:divBdr>
        <w:top w:val="none" w:sz="0" w:space="0" w:color="auto"/>
        <w:left w:val="none" w:sz="0" w:space="0" w:color="auto"/>
        <w:bottom w:val="none" w:sz="0" w:space="0" w:color="auto"/>
        <w:right w:val="none" w:sz="0" w:space="0" w:color="auto"/>
      </w:divBdr>
    </w:div>
    <w:div w:id="143886632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eader" Target="header4.xml"/><Relationship Id="rId26" Type="http://schemas.openxmlformats.org/officeDocument/2006/relationships/hyperlink" Target="https://www.azure.cn/zh-cn/support/contact/" TargetMode="External"/><Relationship Id="rId3" Type="http://schemas.openxmlformats.org/officeDocument/2006/relationships/customXml" Target="../customXml/item3.xml"/><Relationship Id="rId21" Type="http://schemas.openxmlformats.org/officeDocument/2006/relationships/footer" Target="footer6.xml"/><Relationship Id="rId34"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footer" Target="footer10.xml"/><Relationship Id="rId33" Type="http://schemas.openxmlformats.org/officeDocument/2006/relationships/footer" Target="footer16.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footer" Target="footer5.xml"/><Relationship Id="rId29" Type="http://schemas.openxmlformats.org/officeDocument/2006/relationships/footer" Target="footer13.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9.xml"/><Relationship Id="rId32" Type="http://schemas.openxmlformats.org/officeDocument/2006/relationships/image" Target="media/image2.png"/><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footer" Target="footer8.xml"/><Relationship Id="rId28" Type="http://schemas.openxmlformats.org/officeDocument/2006/relationships/footer" Target="footer12.xml"/><Relationship Id="rId10" Type="http://schemas.openxmlformats.org/officeDocument/2006/relationships/footnotes" Target="footnotes.xml"/><Relationship Id="rId19" Type="http://schemas.openxmlformats.org/officeDocument/2006/relationships/footer" Target="footer4.xml"/><Relationship Id="rId31" Type="http://schemas.openxmlformats.org/officeDocument/2006/relationships/footer" Target="footer15.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footer" Target="footer7.xml"/><Relationship Id="rId27" Type="http://schemas.openxmlformats.org/officeDocument/2006/relationships/footer" Target="footer11.xml"/><Relationship Id="rId30" Type="http://schemas.openxmlformats.org/officeDocument/2006/relationships/footer" Target="footer14.xml"/><Relationship Id="rId35" Type="http://schemas.openxmlformats.org/officeDocument/2006/relationships/theme" Target="theme/theme1.xml"/><Relationship Id="rId8" Type="http://schemas.openxmlformats.org/officeDocument/2006/relationships/settings" Target="settings.xml"/></Relationships>
</file>

<file path=word/_rels/footer1.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f90ad4fd-5eeb-4d74-9e6a-1003391f56ae" xsi:nil="true"/>
    <_ip_UnifiedCompliancePolicyUIAction xmlns="http://schemas.microsoft.com/sharepoint/v3" xsi:nil="true"/>
    <_ip_UnifiedCompliancePolicyProperties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B4B4F77A4D63AE4EB11DC046174972ED" ma:contentTypeVersion="16" ma:contentTypeDescription="Create a new document." ma:contentTypeScope="" ma:versionID="3e2bc4df850082064477f39eb708091e">
  <xsd:schema xmlns:xsd="http://www.w3.org/2001/XMLSchema" xmlns:xs="http://www.w3.org/2001/XMLSchema" xmlns:p="http://schemas.microsoft.com/office/2006/metadata/properties" xmlns:ns1="http://schemas.microsoft.com/sharepoint/v3" xmlns:ns3="6b26daa7-a032-4c51-b462-e69d3aaeefff" xmlns:ns4="f90ad4fd-5eeb-4d74-9e6a-1003391f56ae" targetNamespace="http://schemas.microsoft.com/office/2006/metadata/properties" ma:root="true" ma:fieldsID="e920a88078bf2364d993e484d4a87ba5" ns1:_="" ns3:_="" ns4:_="">
    <xsd:import namespace="http://schemas.microsoft.com/sharepoint/v3"/>
    <xsd:import namespace="6b26daa7-a032-4c51-b462-e69d3aaeefff"/>
    <xsd:import namespace="f90ad4fd-5eeb-4d74-9e6a-1003391f56ae"/>
    <xsd:element name="properties">
      <xsd:complexType>
        <xsd:sequence>
          <xsd:element name="documentManagement">
            <xsd:complexType>
              <xsd:all>
                <xsd:element ref="ns3:SharedWithUsers" minOccurs="0"/>
                <xsd:element ref="ns3:SharedWithDetails" minOccurs="0"/>
                <xsd:element ref="ns3:SharingHintHash" minOccurs="0"/>
                <xsd:element ref="ns1:_ip_UnifiedCompliancePolicyProperties" minOccurs="0"/>
                <xsd:element ref="ns1:_ip_UnifiedCompliancePolicyUIAction"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EventHashCode" minOccurs="0"/>
                <xsd:element ref="ns4:MediaServiceGenerationTime" minOccurs="0"/>
                <xsd:element ref="ns4:MediaServiceLocation"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1" nillable="true" ma:displayName="Unified Compliance Policy Properties" ma:hidden="true" ma:internalName="_ip_UnifiedCompliancePolicyProperties">
      <xsd:simpleType>
        <xsd:restriction base="dms:Note"/>
      </xsd:simpleType>
    </xsd:element>
    <xsd:element name="_ip_UnifiedCompliancePolicyUIAction" ma:index="1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b26daa7-a032-4c51-b462-e69d3aaeefff"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90ad4fd-5eeb-4d74-9e6a-1003391f56ae" elementFormDefault="qualified">
    <xsd:import namespace="http://schemas.microsoft.com/office/2006/documentManagement/types"/>
    <xsd:import namespace="http://schemas.microsoft.com/office/infopath/2007/PartnerControls"/>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DateTaken" ma:index="15" nillable="true" ma:displayName="MediaServiceDateTaken" ma:description="" ma:hidden="true" ma:internalName="MediaServiceDateTaken" ma:readOnly="true">
      <xsd:simpleType>
        <xsd:restriction base="dms:Text"/>
      </xsd:simpleType>
    </xsd:element>
    <xsd:element name="MediaServiceAutoTags" ma:index="16" nillable="true" ma:displayName="MediaServiceAutoTags" ma:description="" ma:internalName="MediaServiceAutoTags" ma:readOnly="true">
      <xsd:simpleType>
        <xsd:restriction base="dms:Text"/>
      </xsd:simpleType>
    </xsd:element>
    <xsd:element name="MediaServiceOCR" ma:index="17" nillable="true" ma:displayName="MediaServiceOCR" ma:description="" ma:internalName="MediaServiceOCR" ma:readOnly="true">
      <xsd:simpleType>
        <xsd:restriction base="dms:Note">
          <xsd:maxLength value="255"/>
        </xsd:restriction>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false">
      <xsd:simpleType>
        <xsd:restriction base="dms:Note">
          <xsd:maxLength value="255"/>
        </xsd:restriction>
      </xsd:simpleType>
    </xsd:element>
    <xsd:element name="MediaLengthInSeconds" ma:index="23"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ct:contentTypeSchema xmlns:ct="http://schemas.microsoft.com/office/2006/metadata/contentType" xmlns:ma="http://schemas.microsoft.com/office/2006/metadata/properties/metaAttributes" ct:_="" ma:_="" ma:contentTypeName="Document" ma:contentTypeID="0x0101004E3DFE8A8A7A1947820EBDE9CDE10432" ma:contentTypeVersion="10" ma:contentTypeDescription="Create a new document." ma:contentTypeScope="" ma:versionID="e48d3d06148d484da49e85e33652e75b">
  <xsd:schema xmlns:xsd="http://www.w3.org/2001/XMLSchema" xmlns:xs="http://www.w3.org/2001/XMLSchema" xmlns:p="http://schemas.microsoft.com/office/2006/metadata/properties" xmlns:ns2="6b5da6d8-e237-4176-9f2a-5db238ee8c03" xmlns:ns3="c180e82f-2758-42ff-a5ce-b6eb79d6e740" targetNamespace="http://schemas.microsoft.com/office/2006/metadata/properties" ma:root="true" ma:fieldsID="554e5f9a6f0af21669684e973756ac34" ns2:_="" ns3:_="">
    <xsd:import namespace="6b5da6d8-e237-4176-9f2a-5db238ee8c03"/>
    <xsd:import namespace="c180e82f-2758-42ff-a5ce-b6eb79d6e74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OCR" minOccurs="0"/>
                <xsd:element ref="ns2:MediaServiceAutoTags"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da6d8-e237-4176-9f2a-5db238ee8c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180e82f-2758-42ff-a5ce-b6eb79d6e740"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DE5CF8-6E35-4A6C-882B-7C6F8E34E54B}">
  <ds:schemaRefs>
    <ds:schemaRef ds:uri="http://purl.org/dc/dcmitype/"/>
    <ds:schemaRef ds:uri="http://purl.org/dc/terms/"/>
    <ds:schemaRef ds:uri="http://schemas.microsoft.com/sharepoint/v3"/>
    <ds:schemaRef ds:uri="http://purl.org/dc/elements/1.1/"/>
    <ds:schemaRef ds:uri="f90ad4fd-5eeb-4d74-9e6a-1003391f56ae"/>
    <ds:schemaRef ds:uri="http://schemas.microsoft.com/office/2006/documentManagement/types"/>
    <ds:schemaRef ds:uri="http://schemas.microsoft.com/office/infopath/2007/PartnerControls"/>
    <ds:schemaRef ds:uri="http://schemas.openxmlformats.org/package/2006/metadata/core-properties"/>
    <ds:schemaRef ds:uri="6b26daa7-a032-4c51-b462-e69d3aaeefff"/>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58DCD146-5871-4771-814A-ABF9EDCD1055}">
  <ds:schemaRefs>
    <ds:schemaRef ds:uri="http://schemas.microsoft.com/sharepoint/v3/contenttype/forms"/>
  </ds:schemaRefs>
</ds:datastoreItem>
</file>

<file path=customXml/itemProps3.xml><?xml version="1.0" encoding="utf-8"?>
<ds:datastoreItem xmlns:ds="http://schemas.openxmlformats.org/officeDocument/2006/customXml" ds:itemID="{2952EBAA-9134-4B46-BF40-CF13D2E45413}">
  <ds:schemaRefs>
    <ds:schemaRef ds:uri="http://schemas.openxmlformats.org/officeDocument/2006/bibliography"/>
  </ds:schemaRefs>
</ds:datastoreItem>
</file>

<file path=customXml/itemProps4.xml><?xml version="1.0" encoding="utf-8"?>
<ds:datastoreItem xmlns:ds="http://schemas.openxmlformats.org/officeDocument/2006/customXml" ds:itemID="{B5DF4CB1-7754-4C89-A846-877C220DD5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b26daa7-a032-4c51-b462-e69d3aaeefff"/>
    <ds:schemaRef ds:uri="f90ad4fd-5eeb-4d74-9e6a-1003391f56a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0FA2E057-2C9B-4954-A9F9-76116B5B7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da6d8-e237-4176-9f2a-5db238ee8c03"/>
    <ds:schemaRef ds:uri="c180e82f-2758-42ff-a5ce-b6eb79d6e7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Normal</Template>
  <TotalTime>10</TotalTime>
  <Pages>23</Pages>
  <Words>13137</Words>
  <Characters>74886</Characters>
  <Application>Microsoft Office Word</Application>
  <DocSecurity>0</DocSecurity>
  <Lines>624</Lines>
  <Paragraphs>175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87848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Matt Roberts (CELA)</dc:creator>
  <cp:keywords/>
  <dc:description/>
  <cp:lastModifiedBy>Fang Yu</cp:lastModifiedBy>
  <cp:revision>14</cp:revision>
  <dcterms:created xsi:type="dcterms:W3CDTF">2021-12-22T03:49:00Z</dcterms:created>
  <dcterms:modified xsi:type="dcterms:W3CDTF">2022-01-13T01:11:00Z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0x010100B4B4F77A4D63AE4EB11DC046174972ED</vt:lpwstr>
  </property>
</Properties>
</file>